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2"/>
  </p:notesMasterIdLst>
  <p:sldIdLst>
    <p:sldId id="256" r:id="rId2"/>
    <p:sldId id="257" r:id="rId3"/>
    <p:sldId id="258" r:id="rId4"/>
    <p:sldId id="287" r:id="rId5"/>
    <p:sldId id="290" r:id="rId6"/>
    <p:sldId id="292" r:id="rId7"/>
    <p:sldId id="291" r:id="rId8"/>
    <p:sldId id="289" r:id="rId9"/>
    <p:sldId id="293" r:id="rId10"/>
    <p:sldId id="294" r:id="rId11"/>
    <p:sldId id="295" r:id="rId12"/>
    <p:sldId id="288" r:id="rId13"/>
    <p:sldId id="296" r:id="rId14"/>
    <p:sldId id="297" r:id="rId15"/>
    <p:sldId id="261" r:id="rId16"/>
    <p:sldId id="262" r:id="rId17"/>
    <p:sldId id="263" r:id="rId18"/>
    <p:sldId id="264" r:id="rId19"/>
    <p:sldId id="265" r:id="rId20"/>
    <p:sldId id="266" r:id="rId21"/>
    <p:sldId id="267" r:id="rId22"/>
    <p:sldId id="268" r:id="rId23"/>
    <p:sldId id="269" r:id="rId24"/>
    <p:sldId id="270" r:id="rId25"/>
    <p:sldId id="271" r:id="rId26"/>
    <p:sldId id="272" r:id="rId27"/>
    <p:sldId id="273" r:id="rId28"/>
    <p:sldId id="274" r:id="rId29"/>
    <p:sldId id="275" r:id="rId30"/>
    <p:sldId id="276" r:id="rId31"/>
    <p:sldId id="277" r:id="rId32"/>
    <p:sldId id="278" r:id="rId33"/>
    <p:sldId id="279" r:id="rId34"/>
    <p:sldId id="280" r:id="rId35"/>
    <p:sldId id="281" r:id="rId36"/>
    <p:sldId id="282" r:id="rId37"/>
    <p:sldId id="283" r:id="rId38"/>
    <p:sldId id="284" r:id="rId39"/>
    <p:sldId id="285" r:id="rId40"/>
    <p:sldId id="286" r:id="rId41"/>
  </p:sldIdLst>
  <p:sldSz cx="12192000" cy="6858000"/>
  <p:notesSz cx="6858000" cy="9144000"/>
  <p:embeddedFontLst>
    <p:embeddedFont>
      <p:font typeface="Calibri" panose="020F0502020204030204" pitchFamily="34" charset="0"/>
      <p:regular r:id="rId43"/>
      <p:bold r:id="rId44"/>
      <p:italic r:id="rId45"/>
      <p:boldItalic r:id="rId46"/>
    </p:embeddedFont>
    <p:embeddedFont>
      <p:font typeface="Open Sans" panose="020B0604020202020204" charset="0"/>
      <p:regular r:id="rId47"/>
      <p:bold r:id="rId48"/>
      <p:italic r:id="rId49"/>
      <p:boldItalic r:id="rId5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51" roundtripDataSignature="AMtx7mihu3hmY5VbXDwNmd5WTdeupc2yp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F38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5930" autoAdjust="0"/>
  </p:normalViewPr>
  <p:slideViewPr>
    <p:cSldViewPr snapToGrid="0">
      <p:cViewPr varScale="1">
        <p:scale>
          <a:sx n="84" d="100"/>
          <a:sy n="84" d="100"/>
        </p:scale>
        <p:origin x="151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font" Target="fonts/font5.fntdata"/><Relationship Id="rId50" Type="http://schemas.openxmlformats.org/officeDocument/2006/relationships/font" Target="fonts/font8.fntdata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3.fntdata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2.fntdata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1.fntdata"/><Relationship Id="rId48" Type="http://schemas.openxmlformats.org/officeDocument/2006/relationships/font" Target="fonts/font6.fntdata"/><Relationship Id="rId8" Type="http://schemas.openxmlformats.org/officeDocument/2006/relationships/slide" Target="slides/slide7.xml"/><Relationship Id="rId51" Type="http://customschemas.google.com/relationships/presentationmetadata" Target="meta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4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‹Nr.›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aseline="0" dirty="0" smtClean="0"/>
              <a:t>We will extend the defined region towards the point cloud.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aseline="0" dirty="0" smtClean="0"/>
              <a:t>In our case simple z-direction is sufficient.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aseline="0" dirty="0" smtClean="0"/>
              <a:t>More complex methods can be thought of.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aseline="0" dirty="0" smtClean="0"/>
              <a:t>However, this approximation is usually enough for 2.5D printing operations due to the small laser-scanning distance.</a:t>
            </a:r>
            <a:endParaRPr lang="de-DE" baseline="0" dirty="0" smtClean="0"/>
          </a:p>
        </p:txBody>
      </p:sp>
      <p:sp>
        <p:nvSpPr>
          <p:cNvPr id="434" name="Google Shape;434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389321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aseline="0" dirty="0" smtClean="0"/>
              <a:t>We are upscaling the boundary volume to add some design flexibility.</a:t>
            </a:r>
            <a:endParaRPr lang="de-DE" baseline="0" dirty="0" smtClean="0"/>
          </a:p>
        </p:txBody>
      </p:sp>
      <p:sp>
        <p:nvSpPr>
          <p:cNvPr id="434" name="Google Shape;434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832862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smtClean="0"/>
              <a:t>Points within the ROI.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smtClean="0"/>
              <a:t>A high subsampling is used to avoid measurement errors and closed surface generation.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smtClean="0"/>
              <a:t>Subsampling factor ~10, this is possible</a:t>
            </a:r>
            <a:r>
              <a:rPr lang="en-GB" baseline="0" dirty="0" smtClean="0"/>
              <a:t> due to the dense point clouds provided by the laser scanner.</a:t>
            </a:r>
            <a:endParaRPr dirty="0"/>
          </a:p>
        </p:txBody>
      </p:sp>
      <p:sp>
        <p:nvSpPr>
          <p:cNvPr id="481" name="Google Shape;481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13895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smtClean="0"/>
              <a:t>Points within the ROI.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smtClean="0"/>
              <a:t>A high subsampling is used to avoid measurement errors and closed surface generation.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smtClean="0"/>
              <a:t>Subsampling factor ~10, this is possible</a:t>
            </a:r>
            <a:r>
              <a:rPr lang="en-GB" baseline="0" dirty="0" smtClean="0"/>
              <a:t> due to the dense point clouds provided by the laser scanner.</a:t>
            </a:r>
            <a:endParaRPr dirty="0"/>
          </a:p>
        </p:txBody>
      </p:sp>
      <p:sp>
        <p:nvSpPr>
          <p:cNvPr id="481" name="Google Shape;481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580804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smtClean="0"/>
              <a:t>Points within the ROI.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smtClean="0"/>
              <a:t>A high subsampling is used to avoid measurement errors and closed surface generation.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smtClean="0"/>
              <a:t>Subsampling factor ~10, this is possible</a:t>
            </a:r>
            <a:r>
              <a:rPr lang="en-GB" baseline="0" dirty="0" smtClean="0"/>
              <a:t> due to the dense point clouds provided by the laser scanner.</a:t>
            </a:r>
            <a:endParaRPr dirty="0"/>
          </a:p>
        </p:txBody>
      </p:sp>
      <p:sp>
        <p:nvSpPr>
          <p:cNvPr id="481" name="Google Shape;481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499580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1" name="Google Shape;131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https://www.apartmenttherapy.com/lego-artist-fix-buildings-266595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5" name="Google Shape;145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https://www.amusingplanet.com/2010/03/jan-vormann-repairs-crumbling-monuments.html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1" name="Google Shape;161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https://www.dg.architektur.tu-darmstadt.de/forschung_ddu/digitale_prozessketten_ddu/additive_manufacturing/digital_rubble/index.en.jsp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" name="Google Shape;387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" name="Google Shape;39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" name="Google Shape;434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5" name="Google Shape;445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1" name="Google Shape;481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2" name="Google Shape;492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0" name="Google Shape;530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" name="Google Shape;541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9" name="Google Shape;579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0" name="Google Shape;590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8" name="Google Shape;62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9" name="Google Shape;639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6" name="Google Shape;676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7" name="Google Shape;687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smtClean="0"/>
              <a:t>We still want to complete the segment to revamp our broken wall.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smtClean="0"/>
              <a:t>So, how to get from the point cloud closer</a:t>
            </a:r>
            <a:r>
              <a:rPr lang="en-GB" baseline="0" dirty="0" smtClean="0"/>
              <a:t> </a:t>
            </a:r>
            <a:r>
              <a:rPr lang="en-GB" dirty="0" smtClean="0"/>
              <a:t>to the final object?</a:t>
            </a:r>
            <a:endParaRPr dirty="0"/>
          </a:p>
        </p:txBody>
      </p:sp>
      <p:sp>
        <p:nvSpPr>
          <p:cNvPr id="434" name="Google Shape;434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4391332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6" name="Google Shape;696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smtClean="0"/>
              <a:t>We have to fill in the missing gap.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smtClean="0"/>
              <a:t>However, this highly depends on the final geometry we want to build.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smtClean="0"/>
              <a:t>Furthermore, we can not extrapolate the data beyond the point cloud.</a:t>
            </a:r>
            <a:endParaRPr dirty="0"/>
          </a:p>
        </p:txBody>
      </p:sp>
      <p:sp>
        <p:nvSpPr>
          <p:cNvPr id="434" name="Google Shape;434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98138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smtClean="0"/>
              <a:t>A closed surface representation will help trim or design objects to be printed on the wall segment.</a:t>
            </a:r>
            <a:endParaRPr dirty="0"/>
          </a:p>
        </p:txBody>
      </p:sp>
      <p:sp>
        <p:nvSpPr>
          <p:cNvPr id="434" name="Google Shape;434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09545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smtClean="0"/>
              <a:t>We choose a 3 step approach to perform the reconstruction.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smtClean="0"/>
              <a:t>At first, we will define a region of interest.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smtClean="0"/>
              <a:t>The second step requires the adjustment of the surface parameters, such as density, to reach the required accuracy while avoiding errors.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smtClean="0"/>
              <a:t>And finally, we will end up with a reconstructed surface for object design.</a:t>
            </a:r>
            <a:endParaRPr dirty="0"/>
          </a:p>
        </p:txBody>
      </p:sp>
      <p:sp>
        <p:nvSpPr>
          <p:cNvPr id="101" name="Google Shape;10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684492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 smtClean="0"/>
              <a:t>Image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raw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point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cloud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data</a:t>
            </a:r>
            <a:r>
              <a:rPr lang="de-DE" baseline="0" dirty="0" smtClean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baseline="0" dirty="0" err="1" smtClean="0"/>
              <a:t>Defining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region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intereset</a:t>
            </a:r>
            <a:r>
              <a:rPr lang="de-DE" baseline="0" dirty="0" smtClean="0"/>
              <a:t> will </a:t>
            </a:r>
            <a:r>
              <a:rPr lang="de-DE" baseline="0" dirty="0" err="1" smtClean="0"/>
              <a:t>help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bring down </a:t>
            </a:r>
            <a:r>
              <a:rPr lang="de-DE" baseline="0" dirty="0" err="1" smtClean="0"/>
              <a:t>calculation</a:t>
            </a:r>
            <a:r>
              <a:rPr lang="de-DE" baseline="0" dirty="0" smtClean="0"/>
              <a:t> time.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increase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stability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reconstructed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surfaces</a:t>
            </a:r>
            <a:r>
              <a:rPr lang="de-DE" baseline="0" dirty="0" smtClean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de-DE" baseline="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baseline="0" dirty="0" err="1" smtClean="0"/>
              <a:t>No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information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about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printed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part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given</a:t>
            </a:r>
            <a:r>
              <a:rPr lang="de-DE" baseline="0" dirty="0" smtClean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baseline="0" dirty="0" smtClean="0"/>
              <a:t>ROI must </a:t>
            </a:r>
            <a:r>
              <a:rPr lang="de-DE" baseline="0" dirty="0" err="1" smtClean="0"/>
              <a:t>be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defined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manually</a:t>
            </a:r>
            <a:r>
              <a:rPr lang="de-DE" baseline="0" dirty="0" smtClean="0"/>
              <a:t>.</a:t>
            </a:r>
          </a:p>
        </p:txBody>
      </p:sp>
      <p:sp>
        <p:nvSpPr>
          <p:cNvPr id="434" name="Google Shape;434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994469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 smtClean="0"/>
              <a:t>Image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raw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point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cloud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data</a:t>
            </a:r>
            <a:r>
              <a:rPr lang="de-DE" baseline="0" dirty="0" smtClean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baseline="0" dirty="0" err="1" smtClean="0"/>
              <a:t>Defining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region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intereset</a:t>
            </a:r>
            <a:r>
              <a:rPr lang="de-DE" baseline="0" dirty="0" smtClean="0"/>
              <a:t> will </a:t>
            </a:r>
            <a:r>
              <a:rPr lang="de-DE" baseline="0" dirty="0" err="1" smtClean="0"/>
              <a:t>help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bring down </a:t>
            </a:r>
            <a:r>
              <a:rPr lang="de-DE" baseline="0" dirty="0" err="1" smtClean="0"/>
              <a:t>calculation</a:t>
            </a:r>
            <a:r>
              <a:rPr lang="de-DE" baseline="0" dirty="0" smtClean="0"/>
              <a:t> time.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increase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stability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reconstructed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surfaces</a:t>
            </a:r>
            <a:r>
              <a:rPr lang="de-DE" baseline="0" dirty="0" smtClean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de-DE" baseline="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baseline="0" dirty="0" err="1" smtClean="0"/>
              <a:t>No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information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about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printed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part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given</a:t>
            </a:r>
            <a:r>
              <a:rPr lang="de-DE" baseline="0" dirty="0" smtClean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baseline="0" dirty="0" smtClean="0"/>
              <a:t>ROI must </a:t>
            </a:r>
            <a:r>
              <a:rPr lang="de-DE" baseline="0" dirty="0" err="1" smtClean="0"/>
              <a:t>be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defined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manually</a:t>
            </a:r>
            <a:r>
              <a:rPr lang="de-DE" baseline="0" dirty="0" smtClean="0"/>
              <a:t>.</a:t>
            </a:r>
          </a:p>
        </p:txBody>
      </p:sp>
      <p:sp>
        <p:nvSpPr>
          <p:cNvPr id="434" name="Google Shape;434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311004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" name="Google Shape;18;p3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4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42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4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4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4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3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43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4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4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4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4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4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4" name="Google Shape;24;p3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5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35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3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3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3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3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3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36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3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3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3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7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37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37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37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37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3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3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3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3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3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3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3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3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40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40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4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4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4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1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41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41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4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4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4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‹Nr.›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3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3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3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3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‹Nr.›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jpg"/><Relationship Id="rId4" Type="http://schemas.openxmlformats.org/officeDocument/2006/relationships/image" Target="../media/image3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jpg"/><Relationship Id="rId4" Type="http://schemas.openxmlformats.org/officeDocument/2006/relationships/image" Target="../media/image3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jpg"/><Relationship Id="rId4" Type="http://schemas.openxmlformats.org/officeDocument/2006/relationships/image" Target="../media/image3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5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jpg"/><Relationship Id="rId5" Type="http://schemas.openxmlformats.org/officeDocument/2006/relationships/image" Target="../media/image10.jpg"/><Relationship Id="rId4" Type="http://schemas.openxmlformats.org/officeDocument/2006/relationships/image" Target="../media/image3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jpg"/><Relationship Id="rId5" Type="http://schemas.openxmlformats.org/officeDocument/2006/relationships/image" Target="../media/image2.pn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g"/><Relationship Id="rId3" Type="http://schemas.openxmlformats.org/officeDocument/2006/relationships/image" Target="../media/image16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jpg"/><Relationship Id="rId5" Type="http://schemas.openxmlformats.org/officeDocument/2006/relationships/image" Target="../media/image18.jp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13" Type="http://schemas.openxmlformats.org/officeDocument/2006/relationships/image" Target="../media/image2.png"/><Relationship Id="rId3" Type="http://schemas.openxmlformats.org/officeDocument/2006/relationships/image" Target="../media/image21.jpg"/><Relationship Id="rId7" Type="http://schemas.openxmlformats.org/officeDocument/2006/relationships/image" Target="../media/image4.jpg"/><Relationship Id="rId12" Type="http://schemas.openxmlformats.org/officeDocument/2006/relationships/image" Target="../media/image28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jpg"/><Relationship Id="rId11" Type="http://schemas.openxmlformats.org/officeDocument/2006/relationships/image" Target="../media/image27.jpg"/><Relationship Id="rId5" Type="http://schemas.openxmlformats.org/officeDocument/2006/relationships/image" Target="../media/image23.jpg"/><Relationship Id="rId10" Type="http://schemas.openxmlformats.org/officeDocument/2006/relationships/image" Target="../media/image26.jpg"/><Relationship Id="rId4" Type="http://schemas.openxmlformats.org/officeDocument/2006/relationships/image" Target="../media/image22.jpg"/><Relationship Id="rId9" Type="http://schemas.openxmlformats.org/officeDocument/2006/relationships/image" Target="../media/image25.jpg"/><Relationship Id="rId14" Type="http://schemas.openxmlformats.org/officeDocument/2006/relationships/image" Target="../media/image3.jp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13" Type="http://schemas.openxmlformats.org/officeDocument/2006/relationships/image" Target="../media/image2.png"/><Relationship Id="rId3" Type="http://schemas.openxmlformats.org/officeDocument/2006/relationships/image" Target="../media/image21.jpg"/><Relationship Id="rId7" Type="http://schemas.openxmlformats.org/officeDocument/2006/relationships/image" Target="../media/image4.jpg"/><Relationship Id="rId12" Type="http://schemas.openxmlformats.org/officeDocument/2006/relationships/image" Target="../media/image31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jpg"/><Relationship Id="rId11" Type="http://schemas.openxmlformats.org/officeDocument/2006/relationships/image" Target="../media/image30.jpg"/><Relationship Id="rId5" Type="http://schemas.openxmlformats.org/officeDocument/2006/relationships/image" Target="../media/image23.jpg"/><Relationship Id="rId10" Type="http://schemas.openxmlformats.org/officeDocument/2006/relationships/image" Target="../media/image29.jpg"/><Relationship Id="rId4" Type="http://schemas.openxmlformats.org/officeDocument/2006/relationships/image" Target="../media/image22.jpg"/><Relationship Id="rId9" Type="http://schemas.openxmlformats.org/officeDocument/2006/relationships/image" Target="../media/image6.jpg"/><Relationship Id="rId14" Type="http://schemas.openxmlformats.org/officeDocument/2006/relationships/image" Target="../media/image3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jpg"/><Relationship Id="rId4" Type="http://schemas.openxmlformats.org/officeDocument/2006/relationships/image" Target="../media/image3.jp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13" Type="http://schemas.openxmlformats.org/officeDocument/2006/relationships/image" Target="../media/image2.png"/><Relationship Id="rId3" Type="http://schemas.openxmlformats.org/officeDocument/2006/relationships/image" Target="../media/image21.jpg"/><Relationship Id="rId7" Type="http://schemas.openxmlformats.org/officeDocument/2006/relationships/image" Target="../media/image4.jpg"/><Relationship Id="rId12" Type="http://schemas.openxmlformats.org/officeDocument/2006/relationships/image" Target="../media/image31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jpg"/><Relationship Id="rId11" Type="http://schemas.openxmlformats.org/officeDocument/2006/relationships/image" Target="../media/image30.jpg"/><Relationship Id="rId5" Type="http://schemas.openxmlformats.org/officeDocument/2006/relationships/image" Target="../media/image23.jpg"/><Relationship Id="rId10" Type="http://schemas.openxmlformats.org/officeDocument/2006/relationships/image" Target="../media/image29.jpg"/><Relationship Id="rId4" Type="http://schemas.openxmlformats.org/officeDocument/2006/relationships/image" Target="../media/image22.jpg"/><Relationship Id="rId9" Type="http://schemas.openxmlformats.org/officeDocument/2006/relationships/image" Target="../media/image6.jpg"/><Relationship Id="rId14" Type="http://schemas.openxmlformats.org/officeDocument/2006/relationships/image" Target="../media/image3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jpg"/><Relationship Id="rId4" Type="http://schemas.openxmlformats.org/officeDocument/2006/relationships/image" Target="../media/image3.jp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13" Type="http://schemas.openxmlformats.org/officeDocument/2006/relationships/image" Target="../media/image2.png"/><Relationship Id="rId3" Type="http://schemas.openxmlformats.org/officeDocument/2006/relationships/image" Target="../media/image21.jpg"/><Relationship Id="rId7" Type="http://schemas.openxmlformats.org/officeDocument/2006/relationships/image" Target="../media/image4.jpg"/><Relationship Id="rId12" Type="http://schemas.openxmlformats.org/officeDocument/2006/relationships/image" Target="../media/image31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jpg"/><Relationship Id="rId11" Type="http://schemas.openxmlformats.org/officeDocument/2006/relationships/image" Target="../media/image30.jpg"/><Relationship Id="rId5" Type="http://schemas.openxmlformats.org/officeDocument/2006/relationships/image" Target="../media/image23.jpg"/><Relationship Id="rId10" Type="http://schemas.openxmlformats.org/officeDocument/2006/relationships/image" Target="../media/image29.jpg"/><Relationship Id="rId4" Type="http://schemas.openxmlformats.org/officeDocument/2006/relationships/image" Target="../media/image22.jpg"/><Relationship Id="rId9" Type="http://schemas.openxmlformats.org/officeDocument/2006/relationships/image" Target="../media/image6.jpg"/><Relationship Id="rId14" Type="http://schemas.openxmlformats.org/officeDocument/2006/relationships/image" Target="../media/image3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jpg"/><Relationship Id="rId4" Type="http://schemas.openxmlformats.org/officeDocument/2006/relationships/image" Target="../media/image3.jp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13" Type="http://schemas.openxmlformats.org/officeDocument/2006/relationships/image" Target="../media/image2.png"/><Relationship Id="rId3" Type="http://schemas.openxmlformats.org/officeDocument/2006/relationships/image" Target="../media/image21.jpg"/><Relationship Id="rId7" Type="http://schemas.openxmlformats.org/officeDocument/2006/relationships/image" Target="../media/image4.jpg"/><Relationship Id="rId12" Type="http://schemas.openxmlformats.org/officeDocument/2006/relationships/image" Target="../media/image31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jpg"/><Relationship Id="rId11" Type="http://schemas.openxmlformats.org/officeDocument/2006/relationships/image" Target="../media/image30.jpg"/><Relationship Id="rId5" Type="http://schemas.openxmlformats.org/officeDocument/2006/relationships/image" Target="../media/image23.jpg"/><Relationship Id="rId10" Type="http://schemas.openxmlformats.org/officeDocument/2006/relationships/image" Target="../media/image29.jpg"/><Relationship Id="rId4" Type="http://schemas.openxmlformats.org/officeDocument/2006/relationships/image" Target="../media/image22.jpg"/><Relationship Id="rId9" Type="http://schemas.openxmlformats.org/officeDocument/2006/relationships/image" Target="../media/image6.jpg"/><Relationship Id="rId14" Type="http://schemas.openxmlformats.org/officeDocument/2006/relationships/image" Target="../media/image3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jpg"/><Relationship Id="rId4" Type="http://schemas.openxmlformats.org/officeDocument/2006/relationships/image" Target="../media/image3.jp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13" Type="http://schemas.openxmlformats.org/officeDocument/2006/relationships/image" Target="../media/image2.png"/><Relationship Id="rId3" Type="http://schemas.openxmlformats.org/officeDocument/2006/relationships/image" Target="../media/image21.jpg"/><Relationship Id="rId7" Type="http://schemas.openxmlformats.org/officeDocument/2006/relationships/image" Target="../media/image4.jpg"/><Relationship Id="rId12" Type="http://schemas.openxmlformats.org/officeDocument/2006/relationships/image" Target="../media/image31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jpg"/><Relationship Id="rId11" Type="http://schemas.openxmlformats.org/officeDocument/2006/relationships/image" Target="../media/image30.jpg"/><Relationship Id="rId5" Type="http://schemas.openxmlformats.org/officeDocument/2006/relationships/image" Target="../media/image23.jpg"/><Relationship Id="rId10" Type="http://schemas.openxmlformats.org/officeDocument/2006/relationships/image" Target="../media/image29.jpg"/><Relationship Id="rId4" Type="http://schemas.openxmlformats.org/officeDocument/2006/relationships/image" Target="../media/image22.jpg"/><Relationship Id="rId9" Type="http://schemas.openxmlformats.org/officeDocument/2006/relationships/image" Target="../media/image6.jpg"/><Relationship Id="rId14" Type="http://schemas.openxmlformats.org/officeDocument/2006/relationships/image" Target="../media/image3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13" Type="http://schemas.openxmlformats.org/officeDocument/2006/relationships/image" Target="../media/image2.png"/><Relationship Id="rId3" Type="http://schemas.openxmlformats.org/officeDocument/2006/relationships/image" Target="../media/image21.jpg"/><Relationship Id="rId7" Type="http://schemas.openxmlformats.org/officeDocument/2006/relationships/image" Target="../media/image4.jpg"/><Relationship Id="rId12" Type="http://schemas.openxmlformats.org/officeDocument/2006/relationships/image" Target="../media/image31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jpg"/><Relationship Id="rId11" Type="http://schemas.openxmlformats.org/officeDocument/2006/relationships/image" Target="../media/image30.jpg"/><Relationship Id="rId5" Type="http://schemas.openxmlformats.org/officeDocument/2006/relationships/image" Target="../media/image23.jpg"/><Relationship Id="rId10" Type="http://schemas.openxmlformats.org/officeDocument/2006/relationships/image" Target="../media/image29.jpg"/><Relationship Id="rId4" Type="http://schemas.openxmlformats.org/officeDocument/2006/relationships/image" Target="../media/image22.jpg"/><Relationship Id="rId9" Type="http://schemas.openxmlformats.org/officeDocument/2006/relationships/image" Target="../media/image6.jpg"/><Relationship Id="rId1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jpg"/><Relationship Id="rId4" Type="http://schemas.openxmlformats.org/officeDocument/2006/relationships/image" Target="../media/image3.jp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13" Type="http://schemas.openxmlformats.org/officeDocument/2006/relationships/image" Target="../media/image2.png"/><Relationship Id="rId3" Type="http://schemas.openxmlformats.org/officeDocument/2006/relationships/image" Target="../media/image21.jpg"/><Relationship Id="rId7" Type="http://schemas.openxmlformats.org/officeDocument/2006/relationships/image" Target="../media/image4.jpg"/><Relationship Id="rId12" Type="http://schemas.openxmlformats.org/officeDocument/2006/relationships/image" Target="../media/image31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jpg"/><Relationship Id="rId11" Type="http://schemas.openxmlformats.org/officeDocument/2006/relationships/image" Target="../media/image30.jpg"/><Relationship Id="rId5" Type="http://schemas.openxmlformats.org/officeDocument/2006/relationships/image" Target="../media/image23.jpg"/><Relationship Id="rId10" Type="http://schemas.openxmlformats.org/officeDocument/2006/relationships/image" Target="../media/image29.jpg"/><Relationship Id="rId4" Type="http://schemas.openxmlformats.org/officeDocument/2006/relationships/image" Target="../media/image22.jpg"/><Relationship Id="rId9" Type="http://schemas.openxmlformats.org/officeDocument/2006/relationships/image" Target="../media/image6.jpg"/><Relationship Id="rId14" Type="http://schemas.openxmlformats.org/officeDocument/2006/relationships/image" Target="../media/image3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jpg"/><Relationship Id="rId4" Type="http://schemas.openxmlformats.org/officeDocument/2006/relationships/image" Target="../media/image3.jp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13" Type="http://schemas.openxmlformats.org/officeDocument/2006/relationships/image" Target="../media/image2.png"/><Relationship Id="rId3" Type="http://schemas.openxmlformats.org/officeDocument/2006/relationships/image" Target="../media/image21.jpg"/><Relationship Id="rId7" Type="http://schemas.openxmlformats.org/officeDocument/2006/relationships/image" Target="../media/image4.jpg"/><Relationship Id="rId12" Type="http://schemas.openxmlformats.org/officeDocument/2006/relationships/image" Target="../media/image31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jpg"/><Relationship Id="rId11" Type="http://schemas.openxmlformats.org/officeDocument/2006/relationships/image" Target="../media/image30.jpg"/><Relationship Id="rId5" Type="http://schemas.openxmlformats.org/officeDocument/2006/relationships/image" Target="../media/image23.jpg"/><Relationship Id="rId10" Type="http://schemas.openxmlformats.org/officeDocument/2006/relationships/image" Target="../media/image29.jpg"/><Relationship Id="rId4" Type="http://schemas.openxmlformats.org/officeDocument/2006/relationships/image" Target="../media/image22.jpg"/><Relationship Id="rId9" Type="http://schemas.openxmlformats.org/officeDocument/2006/relationships/image" Target="../media/image6.jpg"/><Relationship Id="rId14" Type="http://schemas.openxmlformats.org/officeDocument/2006/relationships/image" Target="../media/image3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jpg"/><Relationship Id="rId4" Type="http://schemas.openxmlformats.org/officeDocument/2006/relationships/image" Target="../media/image3.jp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13" Type="http://schemas.openxmlformats.org/officeDocument/2006/relationships/image" Target="../media/image2.png"/><Relationship Id="rId3" Type="http://schemas.openxmlformats.org/officeDocument/2006/relationships/image" Target="../media/image21.jpg"/><Relationship Id="rId7" Type="http://schemas.openxmlformats.org/officeDocument/2006/relationships/image" Target="../media/image4.jpg"/><Relationship Id="rId12" Type="http://schemas.openxmlformats.org/officeDocument/2006/relationships/image" Target="../media/image31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jpg"/><Relationship Id="rId11" Type="http://schemas.openxmlformats.org/officeDocument/2006/relationships/image" Target="../media/image30.jpg"/><Relationship Id="rId5" Type="http://schemas.openxmlformats.org/officeDocument/2006/relationships/image" Target="../media/image23.jpg"/><Relationship Id="rId10" Type="http://schemas.openxmlformats.org/officeDocument/2006/relationships/image" Target="../media/image29.jpg"/><Relationship Id="rId4" Type="http://schemas.openxmlformats.org/officeDocument/2006/relationships/image" Target="../media/image22.jpg"/><Relationship Id="rId9" Type="http://schemas.openxmlformats.org/officeDocument/2006/relationships/image" Target="../media/image6.jpg"/><Relationship Id="rId14" Type="http://schemas.openxmlformats.org/officeDocument/2006/relationships/image" Target="../media/image3.jp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jpg"/><Relationship Id="rId4" Type="http://schemas.openxmlformats.org/officeDocument/2006/relationships/image" Target="../media/image3.jp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13" Type="http://schemas.openxmlformats.org/officeDocument/2006/relationships/image" Target="../media/image2.png"/><Relationship Id="rId3" Type="http://schemas.openxmlformats.org/officeDocument/2006/relationships/image" Target="../media/image21.jpg"/><Relationship Id="rId7" Type="http://schemas.openxmlformats.org/officeDocument/2006/relationships/image" Target="../media/image4.jpg"/><Relationship Id="rId12" Type="http://schemas.openxmlformats.org/officeDocument/2006/relationships/image" Target="../media/image31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jpg"/><Relationship Id="rId11" Type="http://schemas.openxmlformats.org/officeDocument/2006/relationships/image" Target="../media/image30.jpg"/><Relationship Id="rId5" Type="http://schemas.openxmlformats.org/officeDocument/2006/relationships/image" Target="../media/image23.jpg"/><Relationship Id="rId10" Type="http://schemas.openxmlformats.org/officeDocument/2006/relationships/image" Target="../media/image29.jpg"/><Relationship Id="rId4" Type="http://schemas.openxmlformats.org/officeDocument/2006/relationships/image" Target="../media/image22.jpg"/><Relationship Id="rId9" Type="http://schemas.openxmlformats.org/officeDocument/2006/relationships/image" Target="../media/image6.jpg"/><Relationship Id="rId14" Type="http://schemas.openxmlformats.org/officeDocument/2006/relationships/image" Target="../media/image3.jp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jpg"/><Relationship Id="rId4" Type="http://schemas.openxmlformats.org/officeDocument/2006/relationships/image" Target="../media/image3.jp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jpg"/><Relationship Id="rId4" Type="http://schemas.openxmlformats.org/officeDocument/2006/relationships/image" Target="../media/image3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jpg"/><Relationship Id="rId4" Type="http://schemas.openxmlformats.org/officeDocument/2006/relationships/image" Target="../media/image3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jpg"/><Relationship Id="rId4" Type="http://schemas.openxmlformats.org/officeDocument/2006/relationships/image" Target="../media/image3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jpg"/><Relationship Id="rId4" Type="http://schemas.openxmlformats.org/officeDocument/2006/relationships/image" Target="../media/image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"/>
          <p:cNvPicPr preferRelativeResize="0"/>
          <p:nvPr/>
        </p:nvPicPr>
        <p:blipFill rotWithShape="1">
          <a:blip r:embed="rId3">
            <a:alphaModFix/>
          </a:blip>
          <a:srcRect l="9338" t="13726" r="12206" b="8496"/>
          <a:stretch/>
        </p:blipFill>
        <p:spPr>
          <a:xfrm>
            <a:off x="-106295" y="0"/>
            <a:ext cx="1229829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19"/>
          <p:cNvSpPr txBox="1"/>
          <p:nvPr/>
        </p:nvSpPr>
        <p:spPr>
          <a:xfrm>
            <a:off x="286871" y="224118"/>
            <a:ext cx="3836894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smtClean="0">
                <a:solidFill>
                  <a:srgbClr val="00B0F0"/>
                </a:solidFill>
                <a:latin typeface="Open Sans"/>
                <a:ea typeface="Open Sans"/>
                <a:cs typeface="Open Sans"/>
                <a:sym typeface="Open Sans"/>
              </a:rPr>
              <a:t>Region of interest</a:t>
            </a:r>
            <a:endParaRPr sz="3200" dirty="0">
              <a:solidFill>
                <a:srgbClr val="00B0F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437" name="Google Shape;437;p19"/>
          <p:cNvCxnSpPr/>
          <p:nvPr/>
        </p:nvCxnSpPr>
        <p:spPr>
          <a:xfrm rot="10800000" flipH="1">
            <a:off x="0" y="808893"/>
            <a:ext cx="4123765" cy="11034"/>
          </a:xfrm>
          <a:prstGeom prst="straightConnector1">
            <a:avLst/>
          </a:prstGeom>
          <a:noFill/>
          <a:ln w="9525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438" name="Google Shape;438;p19"/>
          <p:cNvGrpSpPr/>
          <p:nvPr/>
        </p:nvGrpSpPr>
        <p:grpSpPr>
          <a:xfrm>
            <a:off x="11133056" y="5392131"/>
            <a:ext cx="1058944" cy="1369332"/>
            <a:chOff x="10706145" y="4692275"/>
            <a:chExt cx="1566986" cy="2014939"/>
          </a:xfrm>
        </p:grpSpPr>
        <p:pic>
          <p:nvPicPr>
            <p:cNvPr id="439" name="Google Shape;439;p19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0706145" y="4692275"/>
              <a:ext cx="1566986" cy="14056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0" name="Google Shape;440;p19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0755003" y="6091518"/>
              <a:ext cx="1260348" cy="61569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42" name="Google Shape;442;p19"/>
          <p:cNvSpPr/>
          <p:nvPr/>
        </p:nvSpPr>
        <p:spPr>
          <a:xfrm>
            <a:off x="286870" y="819927"/>
            <a:ext cx="3930799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smtClean="0">
                <a:solidFill>
                  <a:srgbClr val="1F3864"/>
                </a:solidFill>
                <a:latin typeface="Open Sans"/>
                <a:ea typeface="Open Sans"/>
                <a:cs typeface="Open Sans"/>
                <a:sym typeface="Open Sans"/>
              </a:rPr>
              <a:t>Extrusion towards the point cloud</a:t>
            </a:r>
            <a:endParaRPr dirty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45" r="20454" b="18765"/>
          <a:stretch/>
        </p:blipFill>
        <p:spPr>
          <a:xfrm>
            <a:off x="1623060" y="1195507"/>
            <a:ext cx="8972550" cy="4818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9123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75" r="28525" b="11889"/>
          <a:stretch/>
        </p:blipFill>
        <p:spPr>
          <a:xfrm>
            <a:off x="3108960" y="830962"/>
            <a:ext cx="6149340" cy="5267174"/>
          </a:xfrm>
          <a:prstGeom prst="rect">
            <a:avLst/>
          </a:prstGeom>
        </p:spPr>
      </p:pic>
      <p:sp>
        <p:nvSpPr>
          <p:cNvPr id="436" name="Google Shape;436;p19"/>
          <p:cNvSpPr txBox="1"/>
          <p:nvPr/>
        </p:nvSpPr>
        <p:spPr>
          <a:xfrm>
            <a:off x="286871" y="224118"/>
            <a:ext cx="3836894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smtClean="0">
                <a:solidFill>
                  <a:srgbClr val="00B0F0"/>
                </a:solidFill>
                <a:latin typeface="Open Sans"/>
                <a:ea typeface="Open Sans"/>
                <a:cs typeface="Open Sans"/>
                <a:sym typeface="Open Sans"/>
              </a:rPr>
              <a:t>Region of interest</a:t>
            </a:r>
            <a:endParaRPr sz="3200" dirty="0">
              <a:solidFill>
                <a:srgbClr val="00B0F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437" name="Google Shape;437;p19"/>
          <p:cNvCxnSpPr/>
          <p:nvPr/>
        </p:nvCxnSpPr>
        <p:spPr>
          <a:xfrm rot="10800000" flipH="1">
            <a:off x="0" y="808893"/>
            <a:ext cx="4123765" cy="11034"/>
          </a:xfrm>
          <a:prstGeom prst="straightConnector1">
            <a:avLst/>
          </a:prstGeom>
          <a:noFill/>
          <a:ln w="9525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438" name="Google Shape;438;p19"/>
          <p:cNvGrpSpPr/>
          <p:nvPr/>
        </p:nvGrpSpPr>
        <p:grpSpPr>
          <a:xfrm>
            <a:off x="11133056" y="5392131"/>
            <a:ext cx="1058944" cy="1369332"/>
            <a:chOff x="10706145" y="4692275"/>
            <a:chExt cx="1566986" cy="2014939"/>
          </a:xfrm>
        </p:grpSpPr>
        <p:pic>
          <p:nvPicPr>
            <p:cNvPr id="439" name="Google Shape;439;p19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0706145" y="4692275"/>
              <a:ext cx="1566986" cy="14056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0" name="Google Shape;440;p19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0755003" y="6091518"/>
              <a:ext cx="1260348" cy="61569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42" name="Google Shape;442;p19"/>
          <p:cNvSpPr/>
          <p:nvPr/>
        </p:nvSpPr>
        <p:spPr>
          <a:xfrm>
            <a:off x="286870" y="819927"/>
            <a:ext cx="3930799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smtClean="0">
                <a:solidFill>
                  <a:srgbClr val="1F3864"/>
                </a:solidFill>
                <a:latin typeface="Open Sans"/>
                <a:ea typeface="Open Sans"/>
                <a:cs typeface="Open Sans"/>
                <a:sym typeface="Open Sans"/>
              </a:rPr>
              <a:t>Equal scaling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56772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21"/>
          <p:cNvSpPr txBox="1"/>
          <p:nvPr/>
        </p:nvSpPr>
        <p:spPr>
          <a:xfrm>
            <a:off x="286870" y="224118"/>
            <a:ext cx="4605169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smtClean="0">
                <a:solidFill>
                  <a:srgbClr val="00B0F0"/>
                </a:solidFill>
                <a:latin typeface="Open Sans"/>
                <a:ea typeface="Open Sans"/>
                <a:cs typeface="Open Sans"/>
                <a:sym typeface="Open Sans"/>
              </a:rPr>
              <a:t>Parameter adjustment</a:t>
            </a:r>
            <a:endParaRPr sz="3200" dirty="0">
              <a:solidFill>
                <a:srgbClr val="00B0F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484" name="Google Shape;484;p21"/>
          <p:cNvCxnSpPr/>
          <p:nvPr/>
        </p:nvCxnSpPr>
        <p:spPr>
          <a:xfrm rot="10800000" flipH="1">
            <a:off x="0" y="808893"/>
            <a:ext cx="4123765" cy="11034"/>
          </a:xfrm>
          <a:prstGeom prst="straightConnector1">
            <a:avLst/>
          </a:prstGeom>
          <a:noFill/>
          <a:ln w="9525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485" name="Google Shape;485;p21"/>
          <p:cNvGrpSpPr/>
          <p:nvPr/>
        </p:nvGrpSpPr>
        <p:grpSpPr>
          <a:xfrm>
            <a:off x="11133056" y="5392131"/>
            <a:ext cx="1058944" cy="1369332"/>
            <a:chOff x="10706145" y="4692275"/>
            <a:chExt cx="1566986" cy="2014939"/>
          </a:xfrm>
        </p:grpSpPr>
        <p:pic>
          <p:nvPicPr>
            <p:cNvPr id="486" name="Google Shape;486;p2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0706145" y="4692275"/>
              <a:ext cx="1566986" cy="14056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7" name="Google Shape;487;p21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0755003" y="6091518"/>
              <a:ext cx="1260348" cy="61569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89" name="Google Shape;489;p21"/>
          <p:cNvSpPr/>
          <p:nvPr/>
        </p:nvSpPr>
        <p:spPr>
          <a:xfrm>
            <a:off x="357991" y="808893"/>
            <a:ext cx="274947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smtClean="0">
                <a:solidFill>
                  <a:srgbClr val="1F3864"/>
                </a:solidFill>
                <a:latin typeface="Open Sans"/>
                <a:ea typeface="Open Sans"/>
                <a:cs typeface="Open Sans"/>
                <a:sym typeface="Open Sans"/>
              </a:rPr>
              <a:t>Subsampling by 10</a:t>
            </a:r>
            <a:endParaRPr dirty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75" r="18184"/>
          <a:stretch/>
        </p:blipFill>
        <p:spPr>
          <a:xfrm>
            <a:off x="2205318" y="1178224"/>
            <a:ext cx="8264562" cy="5225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0397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21"/>
          <p:cNvSpPr txBox="1"/>
          <p:nvPr/>
        </p:nvSpPr>
        <p:spPr>
          <a:xfrm>
            <a:off x="286870" y="224118"/>
            <a:ext cx="4605169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smtClean="0">
                <a:solidFill>
                  <a:srgbClr val="00B0F0"/>
                </a:solidFill>
                <a:latin typeface="Open Sans"/>
                <a:ea typeface="Open Sans"/>
                <a:cs typeface="Open Sans"/>
                <a:sym typeface="Open Sans"/>
              </a:rPr>
              <a:t>Parameter adjustment</a:t>
            </a:r>
            <a:endParaRPr sz="3200" dirty="0">
              <a:solidFill>
                <a:srgbClr val="00B0F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484" name="Google Shape;484;p21"/>
          <p:cNvCxnSpPr/>
          <p:nvPr/>
        </p:nvCxnSpPr>
        <p:spPr>
          <a:xfrm rot="10800000" flipH="1">
            <a:off x="0" y="808893"/>
            <a:ext cx="4123765" cy="11034"/>
          </a:xfrm>
          <a:prstGeom prst="straightConnector1">
            <a:avLst/>
          </a:prstGeom>
          <a:noFill/>
          <a:ln w="9525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485" name="Google Shape;485;p21"/>
          <p:cNvGrpSpPr/>
          <p:nvPr/>
        </p:nvGrpSpPr>
        <p:grpSpPr>
          <a:xfrm>
            <a:off x="11133056" y="5392131"/>
            <a:ext cx="1058944" cy="1369332"/>
            <a:chOff x="10706145" y="4692275"/>
            <a:chExt cx="1566986" cy="2014939"/>
          </a:xfrm>
        </p:grpSpPr>
        <p:pic>
          <p:nvPicPr>
            <p:cNvPr id="486" name="Google Shape;486;p2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0706145" y="4692275"/>
              <a:ext cx="1566986" cy="14056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7" name="Google Shape;487;p21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0755003" y="6091518"/>
              <a:ext cx="1260348" cy="61569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89" name="Google Shape;489;p21"/>
          <p:cNvSpPr/>
          <p:nvPr/>
        </p:nvSpPr>
        <p:spPr>
          <a:xfrm>
            <a:off x="357991" y="808893"/>
            <a:ext cx="4625489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smtClean="0">
                <a:solidFill>
                  <a:srgbClr val="1F3864"/>
                </a:solidFill>
                <a:latin typeface="Open Sans"/>
                <a:ea typeface="Open Sans"/>
                <a:cs typeface="Open Sans"/>
                <a:sym typeface="Open Sans"/>
              </a:rPr>
              <a:t>Utilization of </a:t>
            </a:r>
            <a:r>
              <a:rPr lang="en-US" sz="1800" dirty="0" err="1" smtClean="0">
                <a:solidFill>
                  <a:srgbClr val="1F3864"/>
                </a:solidFill>
                <a:latin typeface="Open Sans"/>
                <a:ea typeface="Open Sans"/>
                <a:cs typeface="Open Sans"/>
                <a:sym typeface="Open Sans"/>
              </a:rPr>
              <a:t>Delauny</a:t>
            </a:r>
            <a:r>
              <a:rPr lang="en-US" sz="1800" dirty="0" smtClean="0">
                <a:solidFill>
                  <a:srgbClr val="1F3864"/>
                </a:solidFill>
                <a:latin typeface="Open Sans"/>
                <a:ea typeface="Open Sans"/>
                <a:cs typeface="Open Sans"/>
                <a:sym typeface="Open Sans"/>
              </a:rPr>
              <a:t>-Triangulation </a:t>
            </a:r>
            <a:br>
              <a:rPr lang="en-US" sz="1800" dirty="0" smtClean="0">
                <a:solidFill>
                  <a:srgbClr val="1F3864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1800" dirty="0" smtClean="0">
                <a:solidFill>
                  <a:srgbClr val="1F3864"/>
                </a:solidFill>
                <a:latin typeface="Open Sans"/>
                <a:ea typeface="Open Sans"/>
                <a:cs typeface="Open Sans"/>
                <a:sym typeface="Open Sans"/>
              </a:rPr>
              <a:t>Face-Count 200, Accuracy 10mm</a:t>
            </a:r>
            <a:endParaRPr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27" r="12954" b="4738"/>
          <a:stretch/>
        </p:blipFill>
        <p:spPr>
          <a:xfrm>
            <a:off x="2006523" y="1562440"/>
            <a:ext cx="8419783" cy="4780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5770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21"/>
          <p:cNvSpPr txBox="1"/>
          <p:nvPr/>
        </p:nvSpPr>
        <p:spPr>
          <a:xfrm>
            <a:off x="286870" y="224118"/>
            <a:ext cx="4605169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smtClean="0">
                <a:solidFill>
                  <a:srgbClr val="00B0F0"/>
                </a:solidFill>
                <a:latin typeface="Open Sans"/>
                <a:ea typeface="Open Sans"/>
                <a:cs typeface="Open Sans"/>
                <a:sym typeface="Open Sans"/>
              </a:rPr>
              <a:t>Parameter adjustment</a:t>
            </a:r>
            <a:endParaRPr sz="3200" dirty="0">
              <a:solidFill>
                <a:srgbClr val="00B0F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484" name="Google Shape;484;p21"/>
          <p:cNvCxnSpPr/>
          <p:nvPr/>
        </p:nvCxnSpPr>
        <p:spPr>
          <a:xfrm rot="10800000" flipH="1">
            <a:off x="0" y="808893"/>
            <a:ext cx="4123765" cy="11034"/>
          </a:xfrm>
          <a:prstGeom prst="straightConnector1">
            <a:avLst/>
          </a:prstGeom>
          <a:noFill/>
          <a:ln w="9525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485" name="Google Shape;485;p21"/>
          <p:cNvGrpSpPr/>
          <p:nvPr/>
        </p:nvGrpSpPr>
        <p:grpSpPr>
          <a:xfrm>
            <a:off x="11133056" y="5392131"/>
            <a:ext cx="1058944" cy="1369332"/>
            <a:chOff x="10706145" y="4692275"/>
            <a:chExt cx="1566986" cy="2014939"/>
          </a:xfrm>
        </p:grpSpPr>
        <p:pic>
          <p:nvPicPr>
            <p:cNvPr id="486" name="Google Shape;486;p2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0706145" y="4692275"/>
              <a:ext cx="1566986" cy="14056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7" name="Google Shape;487;p21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0755003" y="6091518"/>
              <a:ext cx="1260348" cy="61569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89" name="Google Shape;489;p21"/>
          <p:cNvSpPr/>
          <p:nvPr/>
        </p:nvSpPr>
        <p:spPr>
          <a:xfrm>
            <a:off x="357991" y="808893"/>
            <a:ext cx="4625489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smtClean="0">
                <a:solidFill>
                  <a:srgbClr val="1F3864"/>
                </a:solidFill>
                <a:latin typeface="Open Sans"/>
                <a:ea typeface="Open Sans"/>
                <a:cs typeface="Open Sans"/>
                <a:sym typeface="Open Sans"/>
              </a:rPr>
              <a:t>Top or bottom</a:t>
            </a:r>
            <a:endParaRPr dirty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59" r="22272" b="16290"/>
          <a:stretch/>
        </p:blipFill>
        <p:spPr>
          <a:xfrm>
            <a:off x="563731" y="2182258"/>
            <a:ext cx="4137660" cy="2464353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16" r="9518" b="14089"/>
          <a:stretch/>
        </p:blipFill>
        <p:spPr>
          <a:xfrm>
            <a:off x="5637314" y="819928"/>
            <a:ext cx="4695405" cy="2772393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37" r="27856" b="23952"/>
          <a:stretch/>
        </p:blipFill>
        <p:spPr>
          <a:xfrm>
            <a:off x="5637314" y="3746113"/>
            <a:ext cx="4695404" cy="2596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8867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6"/>
          <p:cNvSpPr txBox="1"/>
          <p:nvPr/>
        </p:nvSpPr>
        <p:spPr>
          <a:xfrm>
            <a:off x="286871" y="224118"/>
            <a:ext cx="3836894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00B0F0"/>
                </a:solidFill>
                <a:latin typeface="Open Sans"/>
                <a:ea typeface="Open Sans"/>
                <a:cs typeface="Open Sans"/>
                <a:sym typeface="Open Sans"/>
              </a:rPr>
              <a:t>Inspiration</a:t>
            </a:r>
            <a:endParaRPr sz="3200">
              <a:solidFill>
                <a:srgbClr val="00B0F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35" name="Google Shape;135;p6"/>
          <p:cNvCxnSpPr/>
          <p:nvPr/>
        </p:nvCxnSpPr>
        <p:spPr>
          <a:xfrm rot="10800000" flipH="1">
            <a:off x="0" y="808893"/>
            <a:ext cx="4123765" cy="11034"/>
          </a:xfrm>
          <a:prstGeom prst="straightConnector1">
            <a:avLst/>
          </a:prstGeom>
          <a:noFill/>
          <a:ln w="9525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136" name="Google Shape;136;p6"/>
          <p:cNvGrpSpPr/>
          <p:nvPr/>
        </p:nvGrpSpPr>
        <p:grpSpPr>
          <a:xfrm>
            <a:off x="2747206" y="1253331"/>
            <a:ext cx="6697588" cy="4351338"/>
            <a:chOff x="2084771" y="1436069"/>
            <a:chExt cx="6697588" cy="4351338"/>
          </a:xfrm>
        </p:grpSpPr>
        <p:pic>
          <p:nvPicPr>
            <p:cNvPr id="137" name="Google Shape;137;p6"/>
            <p:cNvPicPr preferRelativeResize="0"/>
            <p:nvPr/>
          </p:nvPicPr>
          <p:blipFill rotWithShape="1">
            <a:blip r:embed="rId3">
              <a:alphaModFix/>
            </a:blip>
            <a:srcRect l="35106" t="18298" r="39282" b="18156"/>
            <a:stretch/>
          </p:blipFill>
          <p:spPr>
            <a:xfrm>
              <a:off x="2084771" y="1436069"/>
              <a:ext cx="3117811" cy="435133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8" name="Google Shape;138;p6"/>
            <p:cNvPicPr preferRelativeResize="0"/>
            <p:nvPr/>
          </p:nvPicPr>
          <p:blipFill rotWithShape="1">
            <a:blip r:embed="rId4">
              <a:alphaModFix/>
            </a:blip>
            <a:srcRect l="33909" t="17873" r="37686" b="18678"/>
            <a:stretch/>
          </p:blipFill>
          <p:spPr>
            <a:xfrm>
              <a:off x="5319312" y="1436069"/>
              <a:ext cx="3463047" cy="435133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9" name="Google Shape;139;p6"/>
          <p:cNvSpPr/>
          <p:nvPr/>
        </p:nvSpPr>
        <p:spPr>
          <a:xfrm>
            <a:off x="2747206" y="5676852"/>
            <a:ext cx="6096000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i="1">
                <a:solidFill>
                  <a:srgbClr val="A5A5A5"/>
                </a:solidFill>
                <a:latin typeface="Open Sans"/>
                <a:ea typeface="Open Sans"/>
                <a:cs typeface="Open Sans"/>
                <a:sym typeface="Open Sans"/>
              </a:rPr>
              <a:t>KOLUMBA MUSEUM by Atelier Peter Zumthor &amp; Partner, 2007.</a:t>
            </a:r>
            <a:endParaRPr sz="1100">
              <a:solidFill>
                <a:srgbClr val="A5A5A5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40" name="Google Shape;140;p6"/>
          <p:cNvGrpSpPr/>
          <p:nvPr/>
        </p:nvGrpSpPr>
        <p:grpSpPr>
          <a:xfrm>
            <a:off x="11133056" y="5392131"/>
            <a:ext cx="1058944" cy="1369332"/>
            <a:chOff x="10706145" y="4692275"/>
            <a:chExt cx="1566986" cy="2014939"/>
          </a:xfrm>
        </p:grpSpPr>
        <p:pic>
          <p:nvPicPr>
            <p:cNvPr id="141" name="Google Shape;141;p6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0706145" y="4692275"/>
              <a:ext cx="1566986" cy="14056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2" name="Google Shape;142;p6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0755003" y="6091518"/>
              <a:ext cx="1260348" cy="61569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7"/>
          <p:cNvSpPr txBox="1"/>
          <p:nvPr/>
        </p:nvSpPr>
        <p:spPr>
          <a:xfrm>
            <a:off x="286871" y="224118"/>
            <a:ext cx="3836894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00B0F0"/>
                </a:solidFill>
                <a:latin typeface="Open Sans"/>
                <a:ea typeface="Open Sans"/>
                <a:cs typeface="Open Sans"/>
                <a:sym typeface="Open Sans"/>
              </a:rPr>
              <a:t>Inspiration</a:t>
            </a:r>
            <a:endParaRPr sz="3200">
              <a:solidFill>
                <a:srgbClr val="00B0F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49" name="Google Shape;149;p7"/>
          <p:cNvGrpSpPr/>
          <p:nvPr/>
        </p:nvGrpSpPr>
        <p:grpSpPr>
          <a:xfrm>
            <a:off x="2747206" y="1253331"/>
            <a:ext cx="6697588" cy="4351338"/>
            <a:chOff x="2084771" y="1436069"/>
            <a:chExt cx="6697588" cy="4351338"/>
          </a:xfrm>
        </p:grpSpPr>
        <p:pic>
          <p:nvPicPr>
            <p:cNvPr id="150" name="Google Shape;150;p7"/>
            <p:cNvPicPr preferRelativeResize="0"/>
            <p:nvPr/>
          </p:nvPicPr>
          <p:blipFill rotWithShape="1">
            <a:blip r:embed="rId3">
              <a:alphaModFix/>
            </a:blip>
            <a:srcRect l="35106" t="18298" r="39282" b="18156"/>
            <a:stretch/>
          </p:blipFill>
          <p:spPr>
            <a:xfrm>
              <a:off x="2084771" y="1436069"/>
              <a:ext cx="3117811" cy="435133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" name="Google Shape;151;p7"/>
            <p:cNvPicPr preferRelativeResize="0"/>
            <p:nvPr/>
          </p:nvPicPr>
          <p:blipFill rotWithShape="1">
            <a:blip r:embed="rId4">
              <a:alphaModFix/>
            </a:blip>
            <a:srcRect l="33909" t="17873" r="37686" b="18678"/>
            <a:stretch/>
          </p:blipFill>
          <p:spPr>
            <a:xfrm>
              <a:off x="5319312" y="1436069"/>
              <a:ext cx="3463047" cy="435133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2" name="Google Shape;152;p7"/>
          <p:cNvPicPr preferRelativeResize="0"/>
          <p:nvPr/>
        </p:nvPicPr>
        <p:blipFill rotWithShape="1">
          <a:blip r:embed="rId5">
            <a:alphaModFix/>
          </a:blip>
          <a:srcRect l="12893" r="36180"/>
          <a:stretch/>
        </p:blipFill>
        <p:spPr>
          <a:xfrm>
            <a:off x="2756936" y="1257260"/>
            <a:ext cx="3108081" cy="43474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7"/>
          <p:cNvPicPr preferRelativeResize="0"/>
          <p:nvPr/>
        </p:nvPicPr>
        <p:blipFill rotWithShape="1">
          <a:blip r:embed="rId6">
            <a:alphaModFix/>
          </a:blip>
          <a:srcRect b="4040"/>
          <a:stretch/>
        </p:blipFill>
        <p:spPr>
          <a:xfrm>
            <a:off x="5981746" y="1257260"/>
            <a:ext cx="3463047" cy="434740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4" name="Google Shape;154;p7"/>
          <p:cNvCxnSpPr/>
          <p:nvPr/>
        </p:nvCxnSpPr>
        <p:spPr>
          <a:xfrm rot="10800000" flipH="1">
            <a:off x="0" y="808893"/>
            <a:ext cx="4123765" cy="11034"/>
          </a:xfrm>
          <a:prstGeom prst="straightConnector1">
            <a:avLst/>
          </a:prstGeom>
          <a:noFill/>
          <a:ln w="9525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55" name="Google Shape;155;p7"/>
          <p:cNvSpPr/>
          <p:nvPr/>
        </p:nvSpPr>
        <p:spPr>
          <a:xfrm>
            <a:off x="2747206" y="5676852"/>
            <a:ext cx="6096000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i="1">
                <a:solidFill>
                  <a:srgbClr val="A5A5A5"/>
                </a:solidFill>
                <a:latin typeface="Open Sans"/>
                <a:ea typeface="Open Sans"/>
                <a:cs typeface="Open Sans"/>
                <a:sym typeface="Open Sans"/>
              </a:rPr>
              <a:t>LEGO repairs by street artist Jan Vormann, 2007.</a:t>
            </a:r>
            <a:endParaRPr sz="1100">
              <a:solidFill>
                <a:srgbClr val="A5A5A5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56" name="Google Shape;156;p7"/>
          <p:cNvGrpSpPr/>
          <p:nvPr/>
        </p:nvGrpSpPr>
        <p:grpSpPr>
          <a:xfrm>
            <a:off x="11133056" y="5392131"/>
            <a:ext cx="1058944" cy="1369332"/>
            <a:chOff x="10706145" y="4692275"/>
            <a:chExt cx="1566986" cy="2014939"/>
          </a:xfrm>
        </p:grpSpPr>
        <p:pic>
          <p:nvPicPr>
            <p:cNvPr id="157" name="Google Shape;157;p7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10706145" y="4692275"/>
              <a:ext cx="1566986" cy="14056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8" name="Google Shape;158;p7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10755003" y="6091518"/>
              <a:ext cx="1260348" cy="61569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8"/>
          <p:cNvPicPr preferRelativeResize="0"/>
          <p:nvPr/>
        </p:nvPicPr>
        <p:blipFill rotWithShape="1">
          <a:blip r:embed="rId3">
            <a:alphaModFix/>
          </a:blip>
          <a:srcRect l="54319" t="8550" b="5881"/>
          <a:stretch/>
        </p:blipFill>
        <p:spPr>
          <a:xfrm>
            <a:off x="2747208" y="1242297"/>
            <a:ext cx="6697586" cy="4360006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8"/>
          <p:cNvSpPr txBox="1"/>
          <p:nvPr/>
        </p:nvSpPr>
        <p:spPr>
          <a:xfrm>
            <a:off x="286871" y="224118"/>
            <a:ext cx="3836894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00B0F0"/>
                </a:solidFill>
                <a:latin typeface="Open Sans"/>
                <a:ea typeface="Open Sans"/>
                <a:cs typeface="Open Sans"/>
                <a:sym typeface="Open Sans"/>
              </a:rPr>
              <a:t>Inspiration</a:t>
            </a:r>
            <a:endParaRPr sz="3200">
              <a:solidFill>
                <a:srgbClr val="00B0F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66" name="Google Shape;166;p8"/>
          <p:cNvCxnSpPr/>
          <p:nvPr/>
        </p:nvCxnSpPr>
        <p:spPr>
          <a:xfrm rot="10800000" flipH="1">
            <a:off x="0" y="808893"/>
            <a:ext cx="4123765" cy="11034"/>
          </a:xfrm>
          <a:prstGeom prst="straightConnector1">
            <a:avLst/>
          </a:prstGeom>
          <a:noFill/>
          <a:ln w="9525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67" name="Google Shape;167;p8"/>
          <p:cNvSpPr/>
          <p:nvPr/>
        </p:nvSpPr>
        <p:spPr>
          <a:xfrm>
            <a:off x="2747206" y="5676852"/>
            <a:ext cx="6096000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i="1">
                <a:solidFill>
                  <a:srgbClr val="A5A5A5"/>
                </a:solidFill>
                <a:latin typeface="Open Sans"/>
                <a:ea typeface="Open Sans"/>
                <a:cs typeface="Open Sans"/>
                <a:sym typeface="Open Sans"/>
              </a:rPr>
              <a:t>Digital Rubble by Bastian Wibranek and Prof. Oliver Tessmann.</a:t>
            </a:r>
            <a:endParaRPr sz="1100" i="1">
              <a:solidFill>
                <a:srgbClr val="A5A5A5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68" name="Google Shape;168;p8"/>
          <p:cNvGrpSpPr/>
          <p:nvPr/>
        </p:nvGrpSpPr>
        <p:grpSpPr>
          <a:xfrm>
            <a:off x="11133056" y="5392131"/>
            <a:ext cx="1058944" cy="1369332"/>
            <a:chOff x="10706145" y="4692275"/>
            <a:chExt cx="1566986" cy="2014939"/>
          </a:xfrm>
        </p:grpSpPr>
        <p:pic>
          <p:nvPicPr>
            <p:cNvPr id="169" name="Google Shape;169;p8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0706145" y="4692275"/>
              <a:ext cx="1566986" cy="14056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0" name="Google Shape;170;p8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0755003" y="6091518"/>
              <a:ext cx="1260348" cy="61569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9"/>
          <p:cNvSpPr txBox="1"/>
          <p:nvPr/>
        </p:nvSpPr>
        <p:spPr>
          <a:xfrm>
            <a:off x="286871" y="224118"/>
            <a:ext cx="3836894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00B0F0"/>
                </a:solidFill>
                <a:latin typeface="Open Sans"/>
                <a:ea typeface="Open Sans"/>
                <a:cs typeface="Open Sans"/>
                <a:sym typeface="Open Sans"/>
              </a:rPr>
              <a:t>Workflow</a:t>
            </a:r>
            <a:endParaRPr sz="3200">
              <a:solidFill>
                <a:srgbClr val="00B0F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76" name="Google Shape;176;p9"/>
          <p:cNvCxnSpPr/>
          <p:nvPr/>
        </p:nvCxnSpPr>
        <p:spPr>
          <a:xfrm rot="10800000" flipH="1">
            <a:off x="0" y="808893"/>
            <a:ext cx="4123765" cy="11034"/>
          </a:xfrm>
          <a:prstGeom prst="straightConnector1">
            <a:avLst/>
          </a:prstGeom>
          <a:noFill/>
          <a:ln w="9525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177" name="Google Shape;177;p9"/>
          <p:cNvGrpSpPr/>
          <p:nvPr/>
        </p:nvGrpSpPr>
        <p:grpSpPr>
          <a:xfrm>
            <a:off x="695886" y="1438653"/>
            <a:ext cx="10634878" cy="1530358"/>
            <a:chOff x="425692" y="1169296"/>
            <a:chExt cx="10870799" cy="1564307"/>
          </a:xfrm>
        </p:grpSpPr>
        <p:pic>
          <p:nvPicPr>
            <p:cNvPr id="178" name="Google Shape;178;p9"/>
            <p:cNvPicPr preferRelativeResize="0"/>
            <p:nvPr/>
          </p:nvPicPr>
          <p:blipFill rotWithShape="1">
            <a:blip r:embed="rId3">
              <a:alphaModFix/>
            </a:blip>
            <a:srcRect l="12521" r="12520"/>
            <a:stretch/>
          </p:blipFill>
          <p:spPr>
            <a:xfrm>
              <a:off x="425692" y="1169296"/>
              <a:ext cx="2070883" cy="1553162"/>
            </a:xfrm>
            <a:prstGeom prst="rect">
              <a:avLst/>
            </a:prstGeom>
            <a:noFill/>
            <a:ln w="9525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179" name="Google Shape;179;p9"/>
            <p:cNvPicPr preferRelativeResize="0"/>
            <p:nvPr/>
          </p:nvPicPr>
          <p:blipFill rotWithShape="1">
            <a:blip r:embed="rId4">
              <a:alphaModFix/>
            </a:blip>
            <a:srcRect l="12520" r="12520"/>
            <a:stretch/>
          </p:blipFill>
          <p:spPr>
            <a:xfrm>
              <a:off x="2617340" y="1169296"/>
              <a:ext cx="2070883" cy="1553162"/>
            </a:xfrm>
            <a:prstGeom prst="rect">
              <a:avLst/>
            </a:prstGeom>
            <a:noFill/>
            <a:ln w="9525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180" name="Google Shape;180;p9"/>
            <p:cNvPicPr preferRelativeResize="0"/>
            <p:nvPr/>
          </p:nvPicPr>
          <p:blipFill rotWithShape="1">
            <a:blip r:embed="rId5">
              <a:alphaModFix/>
            </a:blip>
            <a:srcRect l="10562" r="14476"/>
            <a:stretch/>
          </p:blipFill>
          <p:spPr>
            <a:xfrm>
              <a:off x="4820961" y="1180441"/>
              <a:ext cx="2070883" cy="1553162"/>
            </a:xfrm>
            <a:prstGeom prst="rect">
              <a:avLst/>
            </a:prstGeom>
            <a:noFill/>
            <a:ln w="9525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181" name="Google Shape;181;p9"/>
            <p:cNvPicPr preferRelativeResize="0"/>
            <p:nvPr/>
          </p:nvPicPr>
          <p:blipFill rotWithShape="1">
            <a:blip r:embed="rId6">
              <a:alphaModFix/>
            </a:blip>
            <a:srcRect l="12520" r="12520"/>
            <a:stretch/>
          </p:blipFill>
          <p:spPr>
            <a:xfrm>
              <a:off x="7023285" y="1169296"/>
              <a:ext cx="2070883" cy="1553162"/>
            </a:xfrm>
            <a:prstGeom prst="rect">
              <a:avLst/>
            </a:prstGeom>
            <a:noFill/>
            <a:ln w="9525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182" name="Google Shape;182;p9"/>
            <p:cNvPicPr preferRelativeResize="0"/>
            <p:nvPr/>
          </p:nvPicPr>
          <p:blipFill rotWithShape="1">
            <a:blip r:embed="rId7">
              <a:alphaModFix/>
            </a:blip>
            <a:srcRect l="14609" r="10430"/>
            <a:stretch/>
          </p:blipFill>
          <p:spPr>
            <a:xfrm>
              <a:off x="9225608" y="1169296"/>
              <a:ext cx="2070883" cy="1553162"/>
            </a:xfrm>
            <a:prstGeom prst="rect">
              <a:avLst/>
            </a:prstGeom>
            <a:noFill/>
            <a:ln w="9525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</p:spPr>
        </p:pic>
      </p:grpSp>
      <p:grpSp>
        <p:nvGrpSpPr>
          <p:cNvPr id="183" name="Google Shape;183;p9"/>
          <p:cNvGrpSpPr/>
          <p:nvPr/>
        </p:nvGrpSpPr>
        <p:grpSpPr>
          <a:xfrm>
            <a:off x="695886" y="3557318"/>
            <a:ext cx="10634878" cy="1519931"/>
            <a:chOff x="425691" y="3372967"/>
            <a:chExt cx="10870799" cy="1553649"/>
          </a:xfrm>
        </p:grpSpPr>
        <p:pic>
          <p:nvPicPr>
            <p:cNvPr id="184" name="Google Shape;184;p9"/>
            <p:cNvPicPr preferRelativeResize="0"/>
            <p:nvPr/>
          </p:nvPicPr>
          <p:blipFill rotWithShape="1">
            <a:blip r:embed="rId8">
              <a:alphaModFix/>
            </a:blip>
            <a:srcRect l="14496" r="10544"/>
            <a:stretch/>
          </p:blipFill>
          <p:spPr>
            <a:xfrm>
              <a:off x="425691" y="3373454"/>
              <a:ext cx="2070883" cy="1553162"/>
            </a:xfrm>
            <a:prstGeom prst="rect">
              <a:avLst/>
            </a:prstGeom>
            <a:noFill/>
            <a:ln w="9525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185" name="Google Shape;185;p9"/>
            <p:cNvPicPr preferRelativeResize="0"/>
            <p:nvPr/>
          </p:nvPicPr>
          <p:blipFill rotWithShape="1">
            <a:blip r:embed="rId9">
              <a:alphaModFix/>
            </a:blip>
            <a:srcRect l="15625" t="25" r="9393" b="-24"/>
            <a:stretch/>
          </p:blipFill>
          <p:spPr>
            <a:xfrm>
              <a:off x="2617339" y="3372967"/>
              <a:ext cx="2071532" cy="1553649"/>
            </a:xfrm>
            <a:prstGeom prst="rect">
              <a:avLst/>
            </a:prstGeom>
            <a:noFill/>
            <a:ln w="9525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186" name="Google Shape;186;p9"/>
            <p:cNvPicPr preferRelativeResize="0"/>
            <p:nvPr/>
          </p:nvPicPr>
          <p:blipFill rotWithShape="1">
            <a:blip r:embed="rId10">
              <a:alphaModFix/>
            </a:blip>
            <a:srcRect l="16278" r="8739"/>
            <a:stretch/>
          </p:blipFill>
          <p:spPr>
            <a:xfrm>
              <a:off x="4820311" y="3372967"/>
              <a:ext cx="2071532" cy="1553649"/>
            </a:xfrm>
            <a:prstGeom prst="rect">
              <a:avLst/>
            </a:prstGeom>
            <a:noFill/>
            <a:ln w="9525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187" name="Google Shape;187;p9"/>
            <p:cNvPicPr preferRelativeResize="0"/>
            <p:nvPr/>
          </p:nvPicPr>
          <p:blipFill rotWithShape="1">
            <a:blip r:embed="rId11">
              <a:alphaModFix/>
            </a:blip>
            <a:srcRect l="15282" t="2428" r="10877" b="-902"/>
            <a:stretch/>
          </p:blipFill>
          <p:spPr>
            <a:xfrm>
              <a:off x="7023284" y="3372967"/>
              <a:ext cx="2071532" cy="1553649"/>
            </a:xfrm>
            <a:prstGeom prst="rect">
              <a:avLst/>
            </a:prstGeom>
            <a:noFill/>
            <a:ln w="9525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188" name="Google Shape;188;p9"/>
            <p:cNvPicPr preferRelativeResize="0"/>
            <p:nvPr/>
          </p:nvPicPr>
          <p:blipFill rotWithShape="1">
            <a:blip r:embed="rId12">
              <a:alphaModFix/>
            </a:blip>
            <a:srcRect l="12509" r="12509"/>
            <a:stretch/>
          </p:blipFill>
          <p:spPr>
            <a:xfrm>
              <a:off x="9224958" y="3372967"/>
              <a:ext cx="2071532" cy="1553649"/>
            </a:xfrm>
            <a:prstGeom prst="rect">
              <a:avLst/>
            </a:prstGeom>
            <a:noFill/>
            <a:ln w="9525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</p:spPr>
        </p:pic>
      </p:grpSp>
      <p:grpSp>
        <p:nvGrpSpPr>
          <p:cNvPr id="189" name="Google Shape;189;p9"/>
          <p:cNvGrpSpPr/>
          <p:nvPr/>
        </p:nvGrpSpPr>
        <p:grpSpPr>
          <a:xfrm>
            <a:off x="786129" y="2969011"/>
            <a:ext cx="10233510" cy="446407"/>
            <a:chOff x="515448" y="2724065"/>
            <a:chExt cx="10422297" cy="456310"/>
          </a:xfrm>
        </p:grpSpPr>
        <p:sp>
          <p:nvSpPr>
            <p:cNvPr id="190" name="Google Shape;190;p9"/>
            <p:cNvSpPr/>
            <p:nvPr/>
          </p:nvSpPr>
          <p:spPr>
            <a:xfrm>
              <a:off x="515448" y="2771389"/>
              <a:ext cx="1930966" cy="4089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rgbClr val="A5A5A5"/>
                  </a:solidFill>
                  <a:latin typeface="Open Sans"/>
                  <a:ea typeface="Open Sans"/>
                  <a:cs typeface="Open Sans"/>
                  <a:sym typeface="Open Sans"/>
                </a:rPr>
                <a:t>1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rgbClr val="1F3864"/>
                  </a:solidFill>
                  <a:latin typeface="Open Sans"/>
                  <a:ea typeface="Open Sans"/>
                  <a:cs typeface="Open Sans"/>
                  <a:sym typeface="Open Sans"/>
                </a:rPr>
                <a:t>3D Object to be revAMped</a:t>
              </a:r>
              <a:endParaRPr sz="1000" i="0">
                <a:solidFill>
                  <a:srgbClr val="1F3864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91" name="Google Shape;191;p9"/>
            <p:cNvSpPr/>
            <p:nvPr/>
          </p:nvSpPr>
          <p:spPr>
            <a:xfrm>
              <a:off x="2732599" y="2743126"/>
              <a:ext cx="1937894" cy="4089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rgbClr val="A5A5A5"/>
                  </a:solidFill>
                  <a:latin typeface="Open Sans"/>
                  <a:ea typeface="Open Sans"/>
                  <a:cs typeface="Open Sans"/>
                  <a:sym typeface="Open Sans"/>
                </a:rPr>
                <a:t>2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rgbClr val="1F3864"/>
                  </a:solidFill>
                  <a:latin typeface="Open Sans"/>
                  <a:ea typeface="Open Sans"/>
                  <a:cs typeface="Open Sans"/>
                  <a:sym typeface="Open Sans"/>
                </a:rPr>
                <a:t>Driving the mobile-robot</a:t>
              </a:r>
              <a:endParaRPr/>
            </a:p>
          </p:txBody>
        </p:sp>
        <p:sp>
          <p:nvSpPr>
            <p:cNvPr id="192" name="Google Shape;192;p9"/>
            <p:cNvSpPr/>
            <p:nvPr/>
          </p:nvSpPr>
          <p:spPr>
            <a:xfrm>
              <a:off x="4950694" y="2731375"/>
              <a:ext cx="1762176" cy="4089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rgbClr val="A5A5A5"/>
                  </a:solidFill>
                  <a:latin typeface="Open Sans"/>
                  <a:ea typeface="Open Sans"/>
                  <a:cs typeface="Open Sans"/>
                  <a:sym typeface="Open Sans"/>
                </a:rPr>
                <a:t>3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rgbClr val="1F3864"/>
                  </a:solidFill>
                  <a:latin typeface="Open Sans"/>
                  <a:ea typeface="Open Sans"/>
                  <a:cs typeface="Open Sans"/>
                  <a:sym typeface="Open Sans"/>
                </a:rPr>
                <a:t>Real Sense Positioning</a:t>
              </a:r>
              <a:endParaRPr/>
            </a:p>
          </p:txBody>
        </p:sp>
        <p:sp>
          <p:nvSpPr>
            <p:cNvPr id="193" name="Google Shape;193;p9"/>
            <p:cNvSpPr/>
            <p:nvPr/>
          </p:nvSpPr>
          <p:spPr>
            <a:xfrm>
              <a:off x="7224718" y="2724065"/>
              <a:ext cx="1512012" cy="4089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rgbClr val="A5A5A5"/>
                  </a:solidFill>
                  <a:latin typeface="Open Sans"/>
                  <a:ea typeface="Open Sans"/>
                  <a:cs typeface="Open Sans"/>
                  <a:sym typeface="Open Sans"/>
                </a:rPr>
                <a:t>4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rgbClr val="1F3864"/>
                  </a:solidFill>
                  <a:latin typeface="Open Sans"/>
                  <a:ea typeface="Open Sans"/>
                  <a:cs typeface="Open Sans"/>
                  <a:sym typeface="Open Sans"/>
                </a:rPr>
                <a:t>Scanning Trajectory</a:t>
              </a:r>
              <a:endParaRPr/>
            </a:p>
          </p:txBody>
        </p:sp>
        <p:sp>
          <p:nvSpPr>
            <p:cNvPr id="194" name="Google Shape;194;p9"/>
            <p:cNvSpPr/>
            <p:nvPr/>
          </p:nvSpPr>
          <p:spPr>
            <a:xfrm>
              <a:off x="9425733" y="2731375"/>
              <a:ext cx="1512012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rgbClr val="A5A5A5"/>
                  </a:solidFill>
                  <a:latin typeface="Open Sans"/>
                  <a:ea typeface="Open Sans"/>
                  <a:cs typeface="Open Sans"/>
                  <a:sym typeface="Open Sans"/>
                </a:rPr>
                <a:t>5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rgbClr val="1F3864"/>
                  </a:solidFill>
                  <a:latin typeface="Open Sans"/>
                  <a:ea typeface="Open Sans"/>
                  <a:cs typeface="Open Sans"/>
                  <a:sym typeface="Open Sans"/>
                </a:rPr>
                <a:t>Point Cloud Collection</a:t>
              </a:r>
              <a:endParaRPr/>
            </a:p>
          </p:txBody>
        </p:sp>
      </p:grpSp>
      <p:grpSp>
        <p:nvGrpSpPr>
          <p:cNvPr id="195" name="Google Shape;195;p9"/>
          <p:cNvGrpSpPr/>
          <p:nvPr/>
        </p:nvGrpSpPr>
        <p:grpSpPr>
          <a:xfrm>
            <a:off x="797903" y="5106946"/>
            <a:ext cx="10302034" cy="407887"/>
            <a:chOff x="525189" y="4947675"/>
            <a:chExt cx="10530572" cy="416936"/>
          </a:xfrm>
        </p:grpSpPr>
        <p:sp>
          <p:nvSpPr>
            <p:cNvPr id="196" name="Google Shape;196;p9"/>
            <p:cNvSpPr/>
            <p:nvPr/>
          </p:nvSpPr>
          <p:spPr>
            <a:xfrm>
              <a:off x="525189" y="4947676"/>
              <a:ext cx="1778017" cy="4089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rgbClr val="A5A5A5"/>
                  </a:solidFill>
                  <a:latin typeface="Open Sans"/>
                  <a:ea typeface="Open Sans"/>
                  <a:cs typeface="Open Sans"/>
                  <a:sym typeface="Open Sans"/>
                </a:rPr>
                <a:t>6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rgbClr val="1F3864"/>
                  </a:solidFill>
                  <a:latin typeface="Open Sans"/>
                  <a:ea typeface="Open Sans"/>
                  <a:cs typeface="Open Sans"/>
                  <a:sym typeface="Open Sans"/>
                </a:rPr>
                <a:t>Surface Re-construction</a:t>
              </a:r>
              <a:endParaRPr/>
            </a:p>
          </p:txBody>
        </p:sp>
        <p:sp>
          <p:nvSpPr>
            <p:cNvPr id="197" name="Google Shape;197;p9"/>
            <p:cNvSpPr/>
            <p:nvPr/>
          </p:nvSpPr>
          <p:spPr>
            <a:xfrm>
              <a:off x="2734397" y="4947986"/>
              <a:ext cx="1918805" cy="4089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rgbClr val="A5A5A5"/>
                  </a:solidFill>
                  <a:latin typeface="Open Sans"/>
                  <a:ea typeface="Open Sans"/>
                  <a:cs typeface="Open Sans"/>
                  <a:sym typeface="Open Sans"/>
                </a:rPr>
                <a:t>7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rgbClr val="1F3864"/>
                  </a:solidFill>
                  <a:latin typeface="Open Sans"/>
                  <a:ea typeface="Open Sans"/>
                  <a:cs typeface="Open Sans"/>
                  <a:sym typeface="Open Sans"/>
                </a:rPr>
                <a:t>Printing Region Identifying</a:t>
              </a:r>
              <a:endParaRPr/>
            </a:p>
          </p:txBody>
        </p:sp>
        <p:sp>
          <p:nvSpPr>
            <p:cNvPr id="198" name="Google Shape;198;p9"/>
            <p:cNvSpPr/>
            <p:nvPr/>
          </p:nvSpPr>
          <p:spPr>
            <a:xfrm>
              <a:off x="4750177" y="4955624"/>
              <a:ext cx="2202886" cy="4089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rgbClr val="A5A5A5"/>
                  </a:solidFill>
                  <a:latin typeface="Open Sans"/>
                  <a:ea typeface="Open Sans"/>
                  <a:cs typeface="Open Sans"/>
                  <a:sym typeface="Open Sans"/>
                </a:rPr>
                <a:t>8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rgbClr val="1F3864"/>
                  </a:solidFill>
                  <a:latin typeface="Open Sans"/>
                  <a:ea typeface="Open Sans"/>
                  <a:cs typeface="Open Sans"/>
                  <a:sym typeface="Open Sans"/>
                </a:rPr>
                <a:t>Printing Path Design Generation</a:t>
              </a:r>
              <a:endParaRPr/>
            </a:p>
          </p:txBody>
        </p:sp>
        <p:sp>
          <p:nvSpPr>
            <p:cNvPr id="199" name="Google Shape;199;p9"/>
            <p:cNvSpPr/>
            <p:nvPr/>
          </p:nvSpPr>
          <p:spPr>
            <a:xfrm>
              <a:off x="7247035" y="4947675"/>
              <a:ext cx="1625551" cy="4089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rgbClr val="A5A5A5"/>
                  </a:solidFill>
                  <a:latin typeface="Open Sans"/>
                  <a:ea typeface="Open Sans"/>
                  <a:cs typeface="Open Sans"/>
                  <a:sym typeface="Open Sans"/>
                </a:rPr>
                <a:t>9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rgbClr val="1F3864"/>
                  </a:solidFill>
                  <a:latin typeface="Open Sans"/>
                  <a:ea typeface="Open Sans"/>
                  <a:cs typeface="Open Sans"/>
                  <a:sym typeface="Open Sans"/>
                </a:rPr>
                <a:t>Path Print Simulation</a:t>
              </a:r>
              <a:endParaRPr/>
            </a:p>
          </p:txBody>
        </p:sp>
        <p:sp>
          <p:nvSpPr>
            <p:cNvPr id="200" name="Google Shape;200;p9"/>
            <p:cNvSpPr/>
            <p:nvPr/>
          </p:nvSpPr>
          <p:spPr>
            <a:xfrm>
              <a:off x="9456123" y="4955622"/>
              <a:ext cx="1599638" cy="4089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rgbClr val="A5A5A5"/>
                  </a:solidFill>
                  <a:latin typeface="Open Sans"/>
                  <a:ea typeface="Open Sans"/>
                  <a:cs typeface="Open Sans"/>
                  <a:sym typeface="Open Sans"/>
                </a:rPr>
                <a:t>10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rgbClr val="1F3864"/>
                  </a:solidFill>
                  <a:latin typeface="Open Sans"/>
                  <a:ea typeface="Open Sans"/>
                  <a:cs typeface="Open Sans"/>
                  <a:sym typeface="Open Sans"/>
                </a:rPr>
                <a:t>Extrusion 3D Printing</a:t>
              </a:r>
              <a:endParaRPr/>
            </a:p>
          </p:txBody>
        </p:sp>
      </p:grpSp>
      <p:grpSp>
        <p:nvGrpSpPr>
          <p:cNvPr id="201" name="Google Shape;201;p9"/>
          <p:cNvGrpSpPr/>
          <p:nvPr/>
        </p:nvGrpSpPr>
        <p:grpSpPr>
          <a:xfrm>
            <a:off x="11133056" y="5392131"/>
            <a:ext cx="1058944" cy="1369332"/>
            <a:chOff x="10706145" y="4692275"/>
            <a:chExt cx="1566986" cy="2014939"/>
          </a:xfrm>
        </p:grpSpPr>
        <p:pic>
          <p:nvPicPr>
            <p:cNvPr id="202" name="Google Shape;202;p9"/>
            <p:cNvPicPr preferRelativeResize="0"/>
            <p:nvPr/>
          </p:nvPicPr>
          <p:blipFill rotWithShape="1">
            <a:blip r:embed="rId13">
              <a:alphaModFix/>
            </a:blip>
            <a:srcRect/>
            <a:stretch/>
          </p:blipFill>
          <p:spPr>
            <a:xfrm>
              <a:off x="10706145" y="4692275"/>
              <a:ext cx="1566986" cy="14056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3" name="Google Shape;203;p9"/>
            <p:cNvPicPr preferRelativeResize="0"/>
            <p:nvPr/>
          </p:nvPicPr>
          <p:blipFill rotWithShape="1">
            <a:blip r:embed="rId14">
              <a:alphaModFix/>
            </a:blip>
            <a:srcRect/>
            <a:stretch/>
          </p:blipFill>
          <p:spPr>
            <a:xfrm>
              <a:off x="10755003" y="6091518"/>
              <a:ext cx="1260348" cy="61569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04" name="Google Shape;204;p9"/>
          <p:cNvSpPr/>
          <p:nvPr/>
        </p:nvSpPr>
        <p:spPr>
          <a:xfrm>
            <a:off x="4480874" y="5869773"/>
            <a:ext cx="323025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1F3864"/>
                </a:solidFill>
                <a:latin typeface="Open Sans"/>
                <a:ea typeface="Open Sans"/>
                <a:cs typeface="Open Sans"/>
                <a:sym typeface="Open Sans"/>
              </a:rPr>
              <a:t>revAMp Fabrication Method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0"/>
          <p:cNvSpPr txBox="1"/>
          <p:nvPr/>
        </p:nvSpPr>
        <p:spPr>
          <a:xfrm>
            <a:off x="286871" y="224118"/>
            <a:ext cx="3836894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00B0F0"/>
                </a:solidFill>
                <a:latin typeface="Open Sans"/>
                <a:ea typeface="Open Sans"/>
                <a:cs typeface="Open Sans"/>
                <a:sym typeface="Open Sans"/>
              </a:rPr>
              <a:t>Workflow</a:t>
            </a:r>
            <a:endParaRPr sz="3200">
              <a:solidFill>
                <a:srgbClr val="00B0F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10" name="Google Shape;210;p10"/>
          <p:cNvCxnSpPr/>
          <p:nvPr/>
        </p:nvCxnSpPr>
        <p:spPr>
          <a:xfrm rot="10800000" flipH="1">
            <a:off x="0" y="808893"/>
            <a:ext cx="4123765" cy="11034"/>
          </a:xfrm>
          <a:prstGeom prst="straightConnector1">
            <a:avLst/>
          </a:prstGeom>
          <a:noFill/>
          <a:ln w="9525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211" name="Google Shape;211;p10"/>
          <p:cNvGrpSpPr/>
          <p:nvPr/>
        </p:nvGrpSpPr>
        <p:grpSpPr>
          <a:xfrm>
            <a:off x="695886" y="1438653"/>
            <a:ext cx="10634878" cy="1530358"/>
            <a:chOff x="425692" y="1169296"/>
            <a:chExt cx="10870799" cy="1564307"/>
          </a:xfrm>
        </p:grpSpPr>
        <p:pic>
          <p:nvPicPr>
            <p:cNvPr id="212" name="Google Shape;212;p10"/>
            <p:cNvPicPr preferRelativeResize="0"/>
            <p:nvPr/>
          </p:nvPicPr>
          <p:blipFill rotWithShape="1">
            <a:blip r:embed="rId3">
              <a:alphaModFix/>
            </a:blip>
            <a:srcRect l="12521" r="12520"/>
            <a:stretch/>
          </p:blipFill>
          <p:spPr>
            <a:xfrm>
              <a:off x="425692" y="1169296"/>
              <a:ext cx="2070883" cy="1553162"/>
            </a:xfrm>
            <a:prstGeom prst="rect">
              <a:avLst/>
            </a:prstGeom>
            <a:noFill/>
            <a:ln w="9525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213" name="Google Shape;213;p10"/>
            <p:cNvPicPr preferRelativeResize="0"/>
            <p:nvPr/>
          </p:nvPicPr>
          <p:blipFill rotWithShape="1">
            <a:blip r:embed="rId4">
              <a:alphaModFix/>
            </a:blip>
            <a:srcRect l="12520" r="12520"/>
            <a:stretch/>
          </p:blipFill>
          <p:spPr>
            <a:xfrm>
              <a:off x="2617340" y="1169296"/>
              <a:ext cx="2070883" cy="1553162"/>
            </a:xfrm>
            <a:prstGeom prst="rect">
              <a:avLst/>
            </a:prstGeom>
            <a:noFill/>
            <a:ln w="9525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214" name="Google Shape;214;p10"/>
            <p:cNvPicPr preferRelativeResize="0"/>
            <p:nvPr/>
          </p:nvPicPr>
          <p:blipFill rotWithShape="1">
            <a:blip r:embed="rId5">
              <a:alphaModFix/>
            </a:blip>
            <a:srcRect l="10562" r="14476"/>
            <a:stretch/>
          </p:blipFill>
          <p:spPr>
            <a:xfrm>
              <a:off x="4820961" y="1180441"/>
              <a:ext cx="2070883" cy="1553162"/>
            </a:xfrm>
            <a:prstGeom prst="rect">
              <a:avLst/>
            </a:prstGeom>
            <a:noFill/>
            <a:ln w="9525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215" name="Google Shape;215;p10"/>
            <p:cNvPicPr preferRelativeResize="0"/>
            <p:nvPr/>
          </p:nvPicPr>
          <p:blipFill rotWithShape="1">
            <a:blip r:embed="rId6">
              <a:alphaModFix/>
            </a:blip>
            <a:srcRect l="12520" r="12520"/>
            <a:stretch/>
          </p:blipFill>
          <p:spPr>
            <a:xfrm>
              <a:off x="7023285" y="1169296"/>
              <a:ext cx="2070883" cy="1553162"/>
            </a:xfrm>
            <a:prstGeom prst="rect">
              <a:avLst/>
            </a:prstGeom>
            <a:noFill/>
            <a:ln w="9525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216" name="Google Shape;216;p10"/>
            <p:cNvPicPr preferRelativeResize="0"/>
            <p:nvPr/>
          </p:nvPicPr>
          <p:blipFill rotWithShape="1">
            <a:blip r:embed="rId7">
              <a:alphaModFix/>
            </a:blip>
            <a:srcRect l="14609" r="10430"/>
            <a:stretch/>
          </p:blipFill>
          <p:spPr>
            <a:xfrm>
              <a:off x="9225608" y="1169296"/>
              <a:ext cx="2070883" cy="1553162"/>
            </a:xfrm>
            <a:prstGeom prst="rect">
              <a:avLst/>
            </a:prstGeom>
            <a:noFill/>
            <a:ln w="9525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</p:spPr>
        </p:pic>
      </p:grpSp>
      <p:grpSp>
        <p:nvGrpSpPr>
          <p:cNvPr id="217" name="Google Shape;217;p10"/>
          <p:cNvGrpSpPr/>
          <p:nvPr/>
        </p:nvGrpSpPr>
        <p:grpSpPr>
          <a:xfrm>
            <a:off x="695886" y="3557318"/>
            <a:ext cx="10634878" cy="1519931"/>
            <a:chOff x="425691" y="3372967"/>
            <a:chExt cx="10870799" cy="1553649"/>
          </a:xfrm>
        </p:grpSpPr>
        <p:pic>
          <p:nvPicPr>
            <p:cNvPr id="218" name="Google Shape;218;p10"/>
            <p:cNvPicPr preferRelativeResize="0"/>
            <p:nvPr/>
          </p:nvPicPr>
          <p:blipFill rotWithShape="1">
            <a:blip r:embed="rId8">
              <a:alphaModFix/>
            </a:blip>
            <a:srcRect l="14496" r="10544"/>
            <a:stretch/>
          </p:blipFill>
          <p:spPr>
            <a:xfrm>
              <a:off x="425691" y="3373454"/>
              <a:ext cx="2070883" cy="1553162"/>
            </a:xfrm>
            <a:prstGeom prst="rect">
              <a:avLst/>
            </a:prstGeom>
            <a:noFill/>
            <a:ln w="9525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219" name="Google Shape;219;p10"/>
            <p:cNvPicPr preferRelativeResize="0"/>
            <p:nvPr/>
          </p:nvPicPr>
          <p:blipFill rotWithShape="1">
            <a:blip r:embed="rId9">
              <a:alphaModFix/>
            </a:blip>
            <a:srcRect l="15625" t="25" r="9393" b="-24"/>
            <a:stretch/>
          </p:blipFill>
          <p:spPr>
            <a:xfrm>
              <a:off x="2617339" y="3372967"/>
              <a:ext cx="2071532" cy="1553649"/>
            </a:xfrm>
            <a:prstGeom prst="rect">
              <a:avLst/>
            </a:prstGeom>
            <a:noFill/>
            <a:ln w="9525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220" name="Google Shape;220;p10"/>
            <p:cNvPicPr preferRelativeResize="0"/>
            <p:nvPr/>
          </p:nvPicPr>
          <p:blipFill rotWithShape="1">
            <a:blip r:embed="rId10">
              <a:alphaModFix/>
            </a:blip>
            <a:srcRect l="16278" r="8739"/>
            <a:stretch/>
          </p:blipFill>
          <p:spPr>
            <a:xfrm>
              <a:off x="4820311" y="3372967"/>
              <a:ext cx="2071532" cy="1553649"/>
            </a:xfrm>
            <a:prstGeom prst="rect">
              <a:avLst/>
            </a:prstGeom>
            <a:noFill/>
            <a:ln w="9525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221" name="Google Shape;221;p10"/>
            <p:cNvPicPr preferRelativeResize="0"/>
            <p:nvPr/>
          </p:nvPicPr>
          <p:blipFill rotWithShape="1">
            <a:blip r:embed="rId11">
              <a:alphaModFix/>
            </a:blip>
            <a:srcRect l="15282" t="2428" r="10877" b="-902"/>
            <a:stretch/>
          </p:blipFill>
          <p:spPr>
            <a:xfrm>
              <a:off x="7023284" y="3372967"/>
              <a:ext cx="2071532" cy="1553649"/>
            </a:xfrm>
            <a:prstGeom prst="rect">
              <a:avLst/>
            </a:prstGeom>
            <a:noFill/>
            <a:ln w="9525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222" name="Google Shape;222;p10"/>
            <p:cNvPicPr preferRelativeResize="0"/>
            <p:nvPr/>
          </p:nvPicPr>
          <p:blipFill rotWithShape="1">
            <a:blip r:embed="rId12">
              <a:alphaModFix/>
            </a:blip>
            <a:srcRect l="12509" r="12509"/>
            <a:stretch/>
          </p:blipFill>
          <p:spPr>
            <a:xfrm>
              <a:off x="9224958" y="3372967"/>
              <a:ext cx="2071532" cy="1553649"/>
            </a:xfrm>
            <a:prstGeom prst="rect">
              <a:avLst/>
            </a:prstGeom>
            <a:noFill/>
            <a:ln w="9525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</p:spPr>
        </p:pic>
      </p:grpSp>
      <p:grpSp>
        <p:nvGrpSpPr>
          <p:cNvPr id="223" name="Google Shape;223;p10"/>
          <p:cNvGrpSpPr/>
          <p:nvPr/>
        </p:nvGrpSpPr>
        <p:grpSpPr>
          <a:xfrm>
            <a:off x="786129" y="2969011"/>
            <a:ext cx="10233510" cy="446407"/>
            <a:chOff x="515448" y="2724065"/>
            <a:chExt cx="10422297" cy="456310"/>
          </a:xfrm>
        </p:grpSpPr>
        <p:sp>
          <p:nvSpPr>
            <p:cNvPr id="224" name="Google Shape;224;p10"/>
            <p:cNvSpPr/>
            <p:nvPr/>
          </p:nvSpPr>
          <p:spPr>
            <a:xfrm>
              <a:off x="515448" y="2771389"/>
              <a:ext cx="1930966" cy="4089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rgbClr val="A5A5A5"/>
                  </a:solidFill>
                  <a:latin typeface="Open Sans"/>
                  <a:ea typeface="Open Sans"/>
                  <a:cs typeface="Open Sans"/>
                  <a:sym typeface="Open Sans"/>
                </a:rPr>
                <a:t>1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rgbClr val="1F3864"/>
                  </a:solidFill>
                  <a:latin typeface="Open Sans"/>
                  <a:ea typeface="Open Sans"/>
                  <a:cs typeface="Open Sans"/>
                  <a:sym typeface="Open Sans"/>
                </a:rPr>
                <a:t>3D Object to be revAMped</a:t>
              </a:r>
              <a:endParaRPr sz="1000" i="0">
                <a:solidFill>
                  <a:srgbClr val="1F3864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25" name="Google Shape;225;p10"/>
            <p:cNvSpPr/>
            <p:nvPr/>
          </p:nvSpPr>
          <p:spPr>
            <a:xfrm>
              <a:off x="2732599" y="2743126"/>
              <a:ext cx="1937894" cy="4089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rgbClr val="A5A5A5"/>
                  </a:solidFill>
                  <a:latin typeface="Open Sans"/>
                  <a:ea typeface="Open Sans"/>
                  <a:cs typeface="Open Sans"/>
                  <a:sym typeface="Open Sans"/>
                </a:rPr>
                <a:t>2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rgbClr val="1F3864"/>
                  </a:solidFill>
                  <a:latin typeface="Open Sans"/>
                  <a:ea typeface="Open Sans"/>
                  <a:cs typeface="Open Sans"/>
                  <a:sym typeface="Open Sans"/>
                </a:rPr>
                <a:t>Driving the mobile-robot</a:t>
              </a:r>
              <a:endParaRPr/>
            </a:p>
          </p:txBody>
        </p:sp>
        <p:sp>
          <p:nvSpPr>
            <p:cNvPr id="226" name="Google Shape;226;p10"/>
            <p:cNvSpPr/>
            <p:nvPr/>
          </p:nvSpPr>
          <p:spPr>
            <a:xfrm>
              <a:off x="4950694" y="2731375"/>
              <a:ext cx="1762176" cy="4089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rgbClr val="A5A5A5"/>
                  </a:solidFill>
                  <a:latin typeface="Open Sans"/>
                  <a:ea typeface="Open Sans"/>
                  <a:cs typeface="Open Sans"/>
                  <a:sym typeface="Open Sans"/>
                </a:rPr>
                <a:t>3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rgbClr val="1F3864"/>
                  </a:solidFill>
                  <a:latin typeface="Open Sans"/>
                  <a:ea typeface="Open Sans"/>
                  <a:cs typeface="Open Sans"/>
                  <a:sym typeface="Open Sans"/>
                </a:rPr>
                <a:t>Real Sense Positioning</a:t>
              </a:r>
              <a:endParaRPr/>
            </a:p>
          </p:txBody>
        </p:sp>
        <p:sp>
          <p:nvSpPr>
            <p:cNvPr id="227" name="Google Shape;227;p10"/>
            <p:cNvSpPr/>
            <p:nvPr/>
          </p:nvSpPr>
          <p:spPr>
            <a:xfrm>
              <a:off x="7224718" y="2724065"/>
              <a:ext cx="1512012" cy="4089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rgbClr val="A5A5A5"/>
                  </a:solidFill>
                  <a:latin typeface="Open Sans"/>
                  <a:ea typeface="Open Sans"/>
                  <a:cs typeface="Open Sans"/>
                  <a:sym typeface="Open Sans"/>
                </a:rPr>
                <a:t>4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rgbClr val="1F3864"/>
                  </a:solidFill>
                  <a:latin typeface="Open Sans"/>
                  <a:ea typeface="Open Sans"/>
                  <a:cs typeface="Open Sans"/>
                  <a:sym typeface="Open Sans"/>
                </a:rPr>
                <a:t>Scanning Trajectory</a:t>
              </a:r>
              <a:endParaRPr/>
            </a:p>
          </p:txBody>
        </p:sp>
        <p:sp>
          <p:nvSpPr>
            <p:cNvPr id="228" name="Google Shape;228;p10"/>
            <p:cNvSpPr/>
            <p:nvPr/>
          </p:nvSpPr>
          <p:spPr>
            <a:xfrm>
              <a:off x="9425733" y="2731375"/>
              <a:ext cx="1512012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rgbClr val="A5A5A5"/>
                  </a:solidFill>
                  <a:latin typeface="Open Sans"/>
                  <a:ea typeface="Open Sans"/>
                  <a:cs typeface="Open Sans"/>
                  <a:sym typeface="Open Sans"/>
                </a:rPr>
                <a:t>5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rgbClr val="1F3864"/>
                  </a:solidFill>
                  <a:latin typeface="Open Sans"/>
                  <a:ea typeface="Open Sans"/>
                  <a:cs typeface="Open Sans"/>
                  <a:sym typeface="Open Sans"/>
                </a:rPr>
                <a:t>Point Cloud Collection</a:t>
              </a:r>
              <a:endParaRPr/>
            </a:p>
          </p:txBody>
        </p:sp>
      </p:grpSp>
      <p:grpSp>
        <p:nvGrpSpPr>
          <p:cNvPr id="229" name="Google Shape;229;p10"/>
          <p:cNvGrpSpPr/>
          <p:nvPr/>
        </p:nvGrpSpPr>
        <p:grpSpPr>
          <a:xfrm>
            <a:off x="797903" y="5106946"/>
            <a:ext cx="10302034" cy="407887"/>
            <a:chOff x="525189" y="4947675"/>
            <a:chExt cx="10530572" cy="416936"/>
          </a:xfrm>
        </p:grpSpPr>
        <p:sp>
          <p:nvSpPr>
            <p:cNvPr id="230" name="Google Shape;230;p10"/>
            <p:cNvSpPr/>
            <p:nvPr/>
          </p:nvSpPr>
          <p:spPr>
            <a:xfrm>
              <a:off x="525189" y="4947676"/>
              <a:ext cx="1778017" cy="4089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rgbClr val="A5A5A5"/>
                  </a:solidFill>
                  <a:latin typeface="Open Sans"/>
                  <a:ea typeface="Open Sans"/>
                  <a:cs typeface="Open Sans"/>
                  <a:sym typeface="Open Sans"/>
                </a:rPr>
                <a:t>6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rgbClr val="1F3864"/>
                  </a:solidFill>
                  <a:latin typeface="Open Sans"/>
                  <a:ea typeface="Open Sans"/>
                  <a:cs typeface="Open Sans"/>
                  <a:sym typeface="Open Sans"/>
                </a:rPr>
                <a:t>Surface Re-construction</a:t>
              </a:r>
              <a:endParaRPr/>
            </a:p>
          </p:txBody>
        </p:sp>
        <p:sp>
          <p:nvSpPr>
            <p:cNvPr id="231" name="Google Shape;231;p10"/>
            <p:cNvSpPr/>
            <p:nvPr/>
          </p:nvSpPr>
          <p:spPr>
            <a:xfrm>
              <a:off x="2734397" y="4947986"/>
              <a:ext cx="1918805" cy="4089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rgbClr val="A5A5A5"/>
                  </a:solidFill>
                  <a:latin typeface="Open Sans"/>
                  <a:ea typeface="Open Sans"/>
                  <a:cs typeface="Open Sans"/>
                  <a:sym typeface="Open Sans"/>
                </a:rPr>
                <a:t>7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rgbClr val="1F3864"/>
                  </a:solidFill>
                  <a:latin typeface="Open Sans"/>
                  <a:ea typeface="Open Sans"/>
                  <a:cs typeface="Open Sans"/>
                  <a:sym typeface="Open Sans"/>
                </a:rPr>
                <a:t>Printing Region Identifying</a:t>
              </a:r>
              <a:endParaRPr/>
            </a:p>
          </p:txBody>
        </p:sp>
        <p:sp>
          <p:nvSpPr>
            <p:cNvPr id="232" name="Google Shape;232;p10"/>
            <p:cNvSpPr/>
            <p:nvPr/>
          </p:nvSpPr>
          <p:spPr>
            <a:xfrm>
              <a:off x="4750177" y="4955624"/>
              <a:ext cx="2202886" cy="4089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rgbClr val="A5A5A5"/>
                  </a:solidFill>
                  <a:latin typeface="Open Sans"/>
                  <a:ea typeface="Open Sans"/>
                  <a:cs typeface="Open Sans"/>
                  <a:sym typeface="Open Sans"/>
                </a:rPr>
                <a:t>8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rgbClr val="1F3864"/>
                  </a:solidFill>
                  <a:latin typeface="Open Sans"/>
                  <a:ea typeface="Open Sans"/>
                  <a:cs typeface="Open Sans"/>
                  <a:sym typeface="Open Sans"/>
                </a:rPr>
                <a:t>Printing Path Design Generation</a:t>
              </a:r>
              <a:endParaRPr/>
            </a:p>
          </p:txBody>
        </p:sp>
        <p:sp>
          <p:nvSpPr>
            <p:cNvPr id="233" name="Google Shape;233;p10"/>
            <p:cNvSpPr/>
            <p:nvPr/>
          </p:nvSpPr>
          <p:spPr>
            <a:xfrm>
              <a:off x="7247035" y="4947675"/>
              <a:ext cx="1625551" cy="4089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rgbClr val="A5A5A5"/>
                  </a:solidFill>
                  <a:latin typeface="Open Sans"/>
                  <a:ea typeface="Open Sans"/>
                  <a:cs typeface="Open Sans"/>
                  <a:sym typeface="Open Sans"/>
                </a:rPr>
                <a:t>9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rgbClr val="1F3864"/>
                  </a:solidFill>
                  <a:latin typeface="Open Sans"/>
                  <a:ea typeface="Open Sans"/>
                  <a:cs typeface="Open Sans"/>
                  <a:sym typeface="Open Sans"/>
                </a:rPr>
                <a:t>Path Print Simulation</a:t>
              </a:r>
              <a:endParaRPr/>
            </a:p>
          </p:txBody>
        </p:sp>
        <p:sp>
          <p:nvSpPr>
            <p:cNvPr id="234" name="Google Shape;234;p10"/>
            <p:cNvSpPr/>
            <p:nvPr/>
          </p:nvSpPr>
          <p:spPr>
            <a:xfrm>
              <a:off x="9456123" y="4955622"/>
              <a:ext cx="1599638" cy="4089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rgbClr val="A5A5A5"/>
                  </a:solidFill>
                  <a:latin typeface="Open Sans"/>
                  <a:ea typeface="Open Sans"/>
                  <a:cs typeface="Open Sans"/>
                  <a:sym typeface="Open Sans"/>
                </a:rPr>
                <a:t>10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rgbClr val="1F3864"/>
                  </a:solidFill>
                  <a:latin typeface="Open Sans"/>
                  <a:ea typeface="Open Sans"/>
                  <a:cs typeface="Open Sans"/>
                  <a:sym typeface="Open Sans"/>
                </a:rPr>
                <a:t>Extrusion 3D Printing</a:t>
              </a:r>
              <a:endParaRPr/>
            </a:p>
          </p:txBody>
        </p:sp>
      </p:grpSp>
      <p:sp>
        <p:nvSpPr>
          <p:cNvPr id="235" name="Google Shape;235;p10"/>
          <p:cNvSpPr/>
          <p:nvPr/>
        </p:nvSpPr>
        <p:spPr>
          <a:xfrm>
            <a:off x="4480874" y="5869773"/>
            <a:ext cx="323025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1F3864"/>
                </a:solidFill>
                <a:latin typeface="Open Sans"/>
                <a:ea typeface="Open Sans"/>
                <a:cs typeface="Open Sans"/>
                <a:sym typeface="Open Sans"/>
              </a:rPr>
              <a:t>revAMp Fabrication Method</a:t>
            </a:r>
            <a:endParaRPr/>
          </a:p>
        </p:txBody>
      </p:sp>
      <p:sp>
        <p:nvSpPr>
          <p:cNvPr id="236" name="Google Shape;236;p10"/>
          <p:cNvSpPr/>
          <p:nvPr/>
        </p:nvSpPr>
        <p:spPr>
          <a:xfrm>
            <a:off x="2839970" y="1206631"/>
            <a:ext cx="8656144" cy="5032474"/>
          </a:xfrm>
          <a:prstGeom prst="rect">
            <a:avLst/>
          </a:prstGeom>
          <a:solidFill>
            <a:srgbClr val="FFFFFF">
              <a:alpha val="8078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Google Shape;237;p10"/>
          <p:cNvSpPr/>
          <p:nvPr/>
        </p:nvSpPr>
        <p:spPr>
          <a:xfrm>
            <a:off x="496819" y="3394672"/>
            <a:ext cx="2225007" cy="2391778"/>
          </a:xfrm>
          <a:prstGeom prst="rect">
            <a:avLst/>
          </a:prstGeom>
          <a:solidFill>
            <a:srgbClr val="FFFFFF">
              <a:alpha val="8078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38" name="Google Shape;238;p10"/>
          <p:cNvGrpSpPr/>
          <p:nvPr/>
        </p:nvGrpSpPr>
        <p:grpSpPr>
          <a:xfrm>
            <a:off x="11133056" y="5392131"/>
            <a:ext cx="1058944" cy="1369332"/>
            <a:chOff x="10706145" y="4692275"/>
            <a:chExt cx="1566986" cy="2014939"/>
          </a:xfrm>
        </p:grpSpPr>
        <p:pic>
          <p:nvPicPr>
            <p:cNvPr id="239" name="Google Shape;239;p10"/>
            <p:cNvPicPr preferRelativeResize="0"/>
            <p:nvPr/>
          </p:nvPicPr>
          <p:blipFill rotWithShape="1">
            <a:blip r:embed="rId13">
              <a:alphaModFix/>
            </a:blip>
            <a:srcRect/>
            <a:stretch/>
          </p:blipFill>
          <p:spPr>
            <a:xfrm>
              <a:off x="10706145" y="4692275"/>
              <a:ext cx="1566986" cy="14056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0" name="Google Shape;240;p10"/>
            <p:cNvPicPr preferRelativeResize="0"/>
            <p:nvPr/>
          </p:nvPicPr>
          <p:blipFill rotWithShape="1">
            <a:blip r:embed="rId14">
              <a:alphaModFix/>
            </a:blip>
            <a:srcRect/>
            <a:stretch/>
          </p:blipFill>
          <p:spPr>
            <a:xfrm>
              <a:off x="10755003" y="6091518"/>
              <a:ext cx="1260348" cy="61569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Google Shape;93;p2"/>
          <p:cNvGrpSpPr/>
          <p:nvPr/>
        </p:nvGrpSpPr>
        <p:grpSpPr>
          <a:xfrm>
            <a:off x="11133056" y="5392131"/>
            <a:ext cx="1058944" cy="1369332"/>
            <a:chOff x="10706145" y="4692275"/>
            <a:chExt cx="1566986" cy="2014939"/>
          </a:xfrm>
        </p:grpSpPr>
        <p:pic>
          <p:nvPicPr>
            <p:cNvPr id="94" name="Google Shape;94;p2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0706145" y="4692275"/>
              <a:ext cx="1566986" cy="14056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5" name="Google Shape;95;p2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0755003" y="6091518"/>
              <a:ext cx="1260348" cy="61569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6" name="Google Shape;96;p2"/>
          <p:cNvSpPr txBox="1"/>
          <p:nvPr/>
        </p:nvSpPr>
        <p:spPr>
          <a:xfrm>
            <a:off x="286871" y="224118"/>
            <a:ext cx="3836894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>
                <a:solidFill>
                  <a:srgbClr val="00B0F0"/>
                </a:solidFill>
                <a:latin typeface="Open Sans"/>
                <a:ea typeface="Open Sans"/>
                <a:cs typeface="Open Sans"/>
                <a:sym typeface="Open Sans"/>
              </a:rPr>
              <a:t>Overview</a:t>
            </a:r>
            <a:endParaRPr sz="3200">
              <a:solidFill>
                <a:srgbClr val="00B0F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97" name="Google Shape;97;p2"/>
          <p:cNvCxnSpPr/>
          <p:nvPr/>
        </p:nvCxnSpPr>
        <p:spPr>
          <a:xfrm rot="10800000" flipH="1">
            <a:off x="0" y="808893"/>
            <a:ext cx="4123765" cy="11034"/>
          </a:xfrm>
          <a:prstGeom prst="straightConnector1">
            <a:avLst/>
          </a:prstGeom>
          <a:noFill/>
          <a:ln w="9525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8" name="Google Shape;98;p2"/>
          <p:cNvSpPr/>
          <p:nvPr/>
        </p:nvSpPr>
        <p:spPr>
          <a:xfrm>
            <a:off x="3396792" y="1138422"/>
            <a:ext cx="6096000" cy="5109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>
                <a:solidFill>
                  <a:srgbClr val="8ED1FC"/>
                </a:solidFill>
                <a:latin typeface="Open Sans"/>
                <a:ea typeface="Open Sans"/>
                <a:cs typeface="Open Sans"/>
                <a:sym typeface="Open Sans"/>
              </a:rPr>
              <a:t>Session 1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A5A5A5"/>
                </a:solidFill>
                <a:latin typeface="Open Sans"/>
                <a:ea typeface="Open Sans"/>
                <a:cs typeface="Open Sans"/>
                <a:sym typeface="Open Sans"/>
              </a:rPr>
              <a:t>09:00-09:30</a:t>
            </a:r>
            <a:endParaRPr dirty="0"/>
          </a:p>
          <a:p>
            <a:pPr marL="0" marR="0" lvl="0" indent="-63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US" sz="10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Welcome and workshop introduction</a:t>
            </a:r>
            <a:endParaRPr dirty="0"/>
          </a:p>
          <a:p>
            <a:pPr marL="0" marR="0" lvl="0" indent="-63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US" sz="10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Introduction round by students</a:t>
            </a:r>
            <a:endParaRPr dirty="0"/>
          </a:p>
          <a:p>
            <a:pPr marL="0" marR="0" lvl="0" indent="-63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US" sz="10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Work Flow Explanation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>
                <a:solidFill>
                  <a:srgbClr val="8ED1FC"/>
                </a:solidFill>
                <a:latin typeface="Open Sans"/>
                <a:ea typeface="Open Sans"/>
                <a:cs typeface="Open Sans"/>
                <a:sym typeface="Open Sans"/>
              </a:rPr>
              <a:t>Session 2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A5A5A5"/>
                </a:solidFill>
                <a:latin typeface="Open Sans"/>
                <a:ea typeface="Open Sans"/>
                <a:cs typeface="Open Sans"/>
                <a:sym typeface="Open Sans"/>
              </a:rPr>
              <a:t>09:30-11:00</a:t>
            </a:r>
            <a:endParaRPr dirty="0"/>
          </a:p>
          <a:p>
            <a:pPr marL="0" marR="0" lvl="0" indent="-63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US" sz="10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Sensing and data gathering Lecture</a:t>
            </a:r>
            <a:endParaRPr dirty="0"/>
          </a:p>
          <a:p>
            <a:pPr marL="0" marR="0" lvl="0" indent="-63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US" sz="10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Robot approach + Rough and Fine scanning Exploration</a:t>
            </a:r>
            <a:endParaRPr dirty="0"/>
          </a:p>
          <a:p>
            <a:pPr marL="0" marR="0" lvl="0" indent="-63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US" sz="10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Exploration presentations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>
                <a:solidFill>
                  <a:srgbClr val="8ED1FC"/>
                </a:solidFill>
                <a:latin typeface="Open Sans"/>
                <a:ea typeface="Open Sans"/>
                <a:cs typeface="Open Sans"/>
                <a:sym typeface="Open Sans"/>
              </a:rPr>
              <a:t>Session 3</a:t>
            </a:r>
            <a:endParaRPr b="1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A5A5A5"/>
                </a:solidFill>
                <a:latin typeface="Open Sans"/>
                <a:ea typeface="Open Sans"/>
                <a:cs typeface="Open Sans"/>
                <a:sym typeface="Open Sans"/>
              </a:rPr>
              <a:t>11:30-12:30</a:t>
            </a:r>
            <a:endParaRPr dirty="0"/>
          </a:p>
          <a:p>
            <a:pPr marL="0" marR="0" lvl="0" indent="-63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US" sz="10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Data evaluation Lecture</a:t>
            </a:r>
            <a:endParaRPr dirty="0"/>
          </a:p>
          <a:p>
            <a:pPr marL="0" marR="0" lvl="0" indent="-63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US" sz="10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Point-cloud to Volume Exploration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>
                <a:solidFill>
                  <a:srgbClr val="8ED1FC"/>
                </a:solidFill>
                <a:latin typeface="Open Sans"/>
                <a:ea typeface="Open Sans"/>
                <a:cs typeface="Open Sans"/>
                <a:sym typeface="Open Sans"/>
              </a:rPr>
              <a:t>Session 4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A5A5A5"/>
                </a:solidFill>
                <a:latin typeface="Open Sans"/>
                <a:ea typeface="Open Sans"/>
                <a:cs typeface="Open Sans"/>
                <a:sym typeface="Open Sans"/>
              </a:rPr>
              <a:t>13:30-14:45</a:t>
            </a:r>
            <a:endParaRPr dirty="0"/>
          </a:p>
          <a:p>
            <a:pPr marL="0" marR="0" lvl="0" indent="-63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US" sz="10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Design and Fabrication Lecture</a:t>
            </a:r>
            <a:endParaRPr dirty="0"/>
          </a:p>
          <a:p>
            <a:pPr marL="0" marR="0" lvl="0" indent="-63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US" sz="10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Design studies Exploration</a:t>
            </a:r>
            <a:endParaRPr dirty="0"/>
          </a:p>
          <a:p>
            <a:pPr marL="0" marR="0" lvl="0" indent="-63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US" sz="10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Design presentations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>
                <a:solidFill>
                  <a:srgbClr val="8ED1FC"/>
                </a:solidFill>
                <a:latin typeface="Open Sans"/>
                <a:ea typeface="Open Sans"/>
                <a:cs typeface="Open Sans"/>
                <a:sym typeface="Open Sans"/>
              </a:rPr>
              <a:t>Session 5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rgbClr val="A5A5A5"/>
                </a:solidFill>
                <a:latin typeface="Open Sans"/>
                <a:ea typeface="Open Sans"/>
                <a:cs typeface="Open Sans"/>
                <a:sym typeface="Open Sans"/>
              </a:rPr>
              <a:t>14:45-15:30</a:t>
            </a:r>
            <a:endParaRPr dirty="0"/>
          </a:p>
          <a:p>
            <a:pPr marL="0" marR="0" lvl="0" indent="-63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US" sz="10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Fabrication Exploration I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>
                <a:solidFill>
                  <a:srgbClr val="8ED1FC"/>
                </a:solidFill>
                <a:latin typeface="Open Sans"/>
                <a:ea typeface="Open Sans"/>
                <a:cs typeface="Open Sans"/>
                <a:sym typeface="Open Sans"/>
              </a:rPr>
              <a:t>Session 6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A5A5A5"/>
                </a:solidFill>
                <a:latin typeface="Open Sans"/>
                <a:ea typeface="Open Sans"/>
                <a:cs typeface="Open Sans"/>
                <a:sym typeface="Open Sans"/>
              </a:rPr>
              <a:t>16:00-18:00</a:t>
            </a:r>
            <a:endParaRPr dirty="0"/>
          </a:p>
          <a:p>
            <a:pPr marL="0" marR="0" lvl="0" indent="-63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US" sz="10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Fabrication Exploration II</a:t>
            </a:r>
            <a:endParaRPr dirty="0"/>
          </a:p>
          <a:p>
            <a:pPr marL="0" marR="0" lvl="0" indent="-63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US" sz="10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Review and reflections on the result</a:t>
            </a:r>
            <a:endParaRPr sz="1000" b="0" i="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1"/>
          <p:cNvSpPr txBox="1"/>
          <p:nvPr/>
        </p:nvSpPr>
        <p:spPr>
          <a:xfrm>
            <a:off x="286871" y="224118"/>
            <a:ext cx="3836894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00B0F0"/>
                </a:solidFill>
                <a:latin typeface="Open Sans"/>
                <a:ea typeface="Open Sans"/>
                <a:cs typeface="Open Sans"/>
                <a:sym typeface="Open Sans"/>
              </a:rPr>
              <a:t>Workflow</a:t>
            </a:r>
            <a:endParaRPr sz="3200">
              <a:solidFill>
                <a:srgbClr val="00B0F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46" name="Google Shape;246;p11"/>
          <p:cNvCxnSpPr/>
          <p:nvPr/>
        </p:nvCxnSpPr>
        <p:spPr>
          <a:xfrm rot="10800000" flipH="1">
            <a:off x="0" y="808893"/>
            <a:ext cx="4123765" cy="11034"/>
          </a:xfrm>
          <a:prstGeom prst="straightConnector1">
            <a:avLst/>
          </a:prstGeom>
          <a:noFill/>
          <a:ln w="9525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247" name="Google Shape;247;p11"/>
          <p:cNvGrpSpPr/>
          <p:nvPr/>
        </p:nvGrpSpPr>
        <p:grpSpPr>
          <a:xfrm>
            <a:off x="11133056" y="5392131"/>
            <a:ext cx="1058944" cy="1369332"/>
            <a:chOff x="10706145" y="4692275"/>
            <a:chExt cx="1566986" cy="2014939"/>
          </a:xfrm>
        </p:grpSpPr>
        <p:pic>
          <p:nvPicPr>
            <p:cNvPr id="248" name="Google Shape;248;p1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0706145" y="4692275"/>
              <a:ext cx="1566986" cy="14056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9" name="Google Shape;249;p11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0755003" y="6091518"/>
              <a:ext cx="1260348" cy="61569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50" name="Google Shape;250;p11"/>
          <p:cNvPicPr preferRelativeResize="0"/>
          <p:nvPr/>
        </p:nvPicPr>
        <p:blipFill rotWithShape="1">
          <a:blip r:embed="rId5">
            <a:alphaModFix/>
          </a:blip>
          <a:srcRect l="12521" r="12520"/>
          <a:stretch/>
        </p:blipFill>
        <p:spPr>
          <a:xfrm>
            <a:off x="3883788" y="1769841"/>
            <a:ext cx="4424423" cy="3318317"/>
          </a:xfrm>
          <a:prstGeom prst="rect">
            <a:avLst/>
          </a:prstGeom>
          <a:noFill/>
          <a:ln w="9525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51" name="Google Shape;251;p11"/>
          <p:cNvSpPr/>
          <p:nvPr/>
        </p:nvSpPr>
        <p:spPr>
          <a:xfrm>
            <a:off x="365760" y="819927"/>
            <a:ext cx="60960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1F3864"/>
                </a:solidFill>
                <a:latin typeface="Open Sans"/>
                <a:ea typeface="Open Sans"/>
                <a:cs typeface="Open Sans"/>
                <a:sym typeface="Open Sans"/>
              </a:rPr>
              <a:t>3D Object to be revAMped</a:t>
            </a:r>
            <a:endParaRPr sz="1800">
              <a:solidFill>
                <a:srgbClr val="1F3864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12"/>
          <p:cNvSpPr txBox="1"/>
          <p:nvPr/>
        </p:nvSpPr>
        <p:spPr>
          <a:xfrm>
            <a:off x="286871" y="224118"/>
            <a:ext cx="3836894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00B0F0"/>
                </a:solidFill>
                <a:latin typeface="Open Sans"/>
                <a:ea typeface="Open Sans"/>
                <a:cs typeface="Open Sans"/>
                <a:sym typeface="Open Sans"/>
              </a:rPr>
              <a:t>Workflow</a:t>
            </a:r>
            <a:endParaRPr sz="3200">
              <a:solidFill>
                <a:srgbClr val="00B0F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57" name="Google Shape;257;p12"/>
          <p:cNvCxnSpPr/>
          <p:nvPr/>
        </p:nvCxnSpPr>
        <p:spPr>
          <a:xfrm rot="10800000" flipH="1">
            <a:off x="0" y="808893"/>
            <a:ext cx="4123765" cy="11034"/>
          </a:xfrm>
          <a:prstGeom prst="straightConnector1">
            <a:avLst/>
          </a:prstGeom>
          <a:noFill/>
          <a:ln w="9525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258" name="Google Shape;258;p12"/>
          <p:cNvGrpSpPr/>
          <p:nvPr/>
        </p:nvGrpSpPr>
        <p:grpSpPr>
          <a:xfrm>
            <a:off x="695886" y="1438653"/>
            <a:ext cx="10634878" cy="1530358"/>
            <a:chOff x="425692" y="1169296"/>
            <a:chExt cx="10870799" cy="1564307"/>
          </a:xfrm>
        </p:grpSpPr>
        <p:pic>
          <p:nvPicPr>
            <p:cNvPr id="259" name="Google Shape;259;p12"/>
            <p:cNvPicPr preferRelativeResize="0"/>
            <p:nvPr/>
          </p:nvPicPr>
          <p:blipFill rotWithShape="1">
            <a:blip r:embed="rId3">
              <a:alphaModFix/>
            </a:blip>
            <a:srcRect l="12521" r="12520"/>
            <a:stretch/>
          </p:blipFill>
          <p:spPr>
            <a:xfrm>
              <a:off x="425692" y="1169296"/>
              <a:ext cx="2070883" cy="1553162"/>
            </a:xfrm>
            <a:prstGeom prst="rect">
              <a:avLst/>
            </a:prstGeom>
            <a:noFill/>
            <a:ln w="9525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260" name="Google Shape;260;p12"/>
            <p:cNvPicPr preferRelativeResize="0"/>
            <p:nvPr/>
          </p:nvPicPr>
          <p:blipFill rotWithShape="1">
            <a:blip r:embed="rId4">
              <a:alphaModFix/>
            </a:blip>
            <a:srcRect l="12520" r="12520"/>
            <a:stretch/>
          </p:blipFill>
          <p:spPr>
            <a:xfrm>
              <a:off x="2617340" y="1169296"/>
              <a:ext cx="2070883" cy="1553162"/>
            </a:xfrm>
            <a:prstGeom prst="rect">
              <a:avLst/>
            </a:prstGeom>
            <a:noFill/>
            <a:ln w="9525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261" name="Google Shape;261;p12"/>
            <p:cNvPicPr preferRelativeResize="0"/>
            <p:nvPr/>
          </p:nvPicPr>
          <p:blipFill rotWithShape="1">
            <a:blip r:embed="rId5">
              <a:alphaModFix/>
            </a:blip>
            <a:srcRect l="10562" r="14476"/>
            <a:stretch/>
          </p:blipFill>
          <p:spPr>
            <a:xfrm>
              <a:off x="4820961" y="1180441"/>
              <a:ext cx="2070883" cy="1553162"/>
            </a:xfrm>
            <a:prstGeom prst="rect">
              <a:avLst/>
            </a:prstGeom>
            <a:noFill/>
            <a:ln w="9525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262" name="Google Shape;262;p12"/>
            <p:cNvPicPr preferRelativeResize="0"/>
            <p:nvPr/>
          </p:nvPicPr>
          <p:blipFill rotWithShape="1">
            <a:blip r:embed="rId6">
              <a:alphaModFix/>
            </a:blip>
            <a:srcRect l="12520" r="12520"/>
            <a:stretch/>
          </p:blipFill>
          <p:spPr>
            <a:xfrm>
              <a:off x="7023285" y="1169296"/>
              <a:ext cx="2070883" cy="1553162"/>
            </a:xfrm>
            <a:prstGeom prst="rect">
              <a:avLst/>
            </a:prstGeom>
            <a:noFill/>
            <a:ln w="9525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263" name="Google Shape;263;p12"/>
            <p:cNvPicPr preferRelativeResize="0"/>
            <p:nvPr/>
          </p:nvPicPr>
          <p:blipFill rotWithShape="1">
            <a:blip r:embed="rId7">
              <a:alphaModFix/>
            </a:blip>
            <a:srcRect l="14609" r="10430"/>
            <a:stretch/>
          </p:blipFill>
          <p:spPr>
            <a:xfrm>
              <a:off x="9225608" y="1169296"/>
              <a:ext cx="2070883" cy="1553162"/>
            </a:xfrm>
            <a:prstGeom prst="rect">
              <a:avLst/>
            </a:prstGeom>
            <a:noFill/>
            <a:ln w="9525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</p:spPr>
        </p:pic>
      </p:grpSp>
      <p:grpSp>
        <p:nvGrpSpPr>
          <p:cNvPr id="264" name="Google Shape;264;p12"/>
          <p:cNvGrpSpPr/>
          <p:nvPr/>
        </p:nvGrpSpPr>
        <p:grpSpPr>
          <a:xfrm>
            <a:off x="695886" y="3557318"/>
            <a:ext cx="10634878" cy="1519931"/>
            <a:chOff x="425691" y="3372967"/>
            <a:chExt cx="10870799" cy="1553649"/>
          </a:xfrm>
        </p:grpSpPr>
        <p:pic>
          <p:nvPicPr>
            <p:cNvPr id="265" name="Google Shape;265;p12"/>
            <p:cNvPicPr preferRelativeResize="0"/>
            <p:nvPr/>
          </p:nvPicPr>
          <p:blipFill rotWithShape="1">
            <a:blip r:embed="rId8">
              <a:alphaModFix/>
            </a:blip>
            <a:srcRect l="14496" r="10544"/>
            <a:stretch/>
          </p:blipFill>
          <p:spPr>
            <a:xfrm>
              <a:off x="425691" y="3373454"/>
              <a:ext cx="2070883" cy="1553162"/>
            </a:xfrm>
            <a:prstGeom prst="rect">
              <a:avLst/>
            </a:prstGeom>
            <a:noFill/>
            <a:ln w="9525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266" name="Google Shape;266;p12"/>
            <p:cNvPicPr preferRelativeResize="0"/>
            <p:nvPr/>
          </p:nvPicPr>
          <p:blipFill rotWithShape="1">
            <a:blip r:embed="rId9">
              <a:alphaModFix/>
            </a:blip>
            <a:srcRect l="15625" t="25" r="9393" b="-24"/>
            <a:stretch/>
          </p:blipFill>
          <p:spPr>
            <a:xfrm>
              <a:off x="2617339" y="3372967"/>
              <a:ext cx="2071532" cy="1553649"/>
            </a:xfrm>
            <a:prstGeom prst="rect">
              <a:avLst/>
            </a:prstGeom>
            <a:noFill/>
            <a:ln w="9525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267" name="Google Shape;267;p12"/>
            <p:cNvPicPr preferRelativeResize="0"/>
            <p:nvPr/>
          </p:nvPicPr>
          <p:blipFill rotWithShape="1">
            <a:blip r:embed="rId10">
              <a:alphaModFix/>
            </a:blip>
            <a:srcRect l="16278" r="8739"/>
            <a:stretch/>
          </p:blipFill>
          <p:spPr>
            <a:xfrm>
              <a:off x="4820311" y="3372967"/>
              <a:ext cx="2071532" cy="1553649"/>
            </a:xfrm>
            <a:prstGeom prst="rect">
              <a:avLst/>
            </a:prstGeom>
            <a:noFill/>
            <a:ln w="9525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268" name="Google Shape;268;p12"/>
            <p:cNvPicPr preferRelativeResize="0"/>
            <p:nvPr/>
          </p:nvPicPr>
          <p:blipFill rotWithShape="1">
            <a:blip r:embed="rId11">
              <a:alphaModFix/>
            </a:blip>
            <a:srcRect l="15282" t="2428" r="10877" b="-902"/>
            <a:stretch/>
          </p:blipFill>
          <p:spPr>
            <a:xfrm>
              <a:off x="7023284" y="3372967"/>
              <a:ext cx="2071532" cy="1553649"/>
            </a:xfrm>
            <a:prstGeom prst="rect">
              <a:avLst/>
            </a:prstGeom>
            <a:noFill/>
            <a:ln w="9525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269" name="Google Shape;269;p12"/>
            <p:cNvPicPr preferRelativeResize="0"/>
            <p:nvPr/>
          </p:nvPicPr>
          <p:blipFill rotWithShape="1">
            <a:blip r:embed="rId12">
              <a:alphaModFix/>
            </a:blip>
            <a:srcRect l="12509" r="12509"/>
            <a:stretch/>
          </p:blipFill>
          <p:spPr>
            <a:xfrm>
              <a:off x="9224958" y="3372967"/>
              <a:ext cx="2071532" cy="1553649"/>
            </a:xfrm>
            <a:prstGeom prst="rect">
              <a:avLst/>
            </a:prstGeom>
            <a:noFill/>
            <a:ln w="9525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</p:spPr>
        </p:pic>
      </p:grpSp>
      <p:grpSp>
        <p:nvGrpSpPr>
          <p:cNvPr id="270" name="Google Shape;270;p12"/>
          <p:cNvGrpSpPr/>
          <p:nvPr/>
        </p:nvGrpSpPr>
        <p:grpSpPr>
          <a:xfrm>
            <a:off x="786129" y="2969011"/>
            <a:ext cx="10233510" cy="446407"/>
            <a:chOff x="515448" y="2724065"/>
            <a:chExt cx="10422297" cy="456310"/>
          </a:xfrm>
        </p:grpSpPr>
        <p:sp>
          <p:nvSpPr>
            <p:cNvPr id="271" name="Google Shape;271;p12"/>
            <p:cNvSpPr/>
            <p:nvPr/>
          </p:nvSpPr>
          <p:spPr>
            <a:xfrm>
              <a:off x="515448" y="2771389"/>
              <a:ext cx="1930966" cy="4089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rgbClr val="A5A5A5"/>
                  </a:solidFill>
                  <a:latin typeface="Open Sans"/>
                  <a:ea typeface="Open Sans"/>
                  <a:cs typeface="Open Sans"/>
                  <a:sym typeface="Open Sans"/>
                </a:rPr>
                <a:t>1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rgbClr val="1F3864"/>
                  </a:solidFill>
                  <a:latin typeface="Open Sans"/>
                  <a:ea typeface="Open Sans"/>
                  <a:cs typeface="Open Sans"/>
                  <a:sym typeface="Open Sans"/>
                </a:rPr>
                <a:t>3D Object to be revAMped</a:t>
              </a:r>
              <a:endParaRPr sz="1000" i="0">
                <a:solidFill>
                  <a:srgbClr val="1F3864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72" name="Google Shape;272;p12"/>
            <p:cNvSpPr/>
            <p:nvPr/>
          </p:nvSpPr>
          <p:spPr>
            <a:xfrm>
              <a:off x="2732599" y="2743126"/>
              <a:ext cx="1937894" cy="4089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rgbClr val="A5A5A5"/>
                  </a:solidFill>
                  <a:latin typeface="Open Sans"/>
                  <a:ea typeface="Open Sans"/>
                  <a:cs typeface="Open Sans"/>
                  <a:sym typeface="Open Sans"/>
                </a:rPr>
                <a:t>2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rgbClr val="1F3864"/>
                  </a:solidFill>
                  <a:latin typeface="Open Sans"/>
                  <a:ea typeface="Open Sans"/>
                  <a:cs typeface="Open Sans"/>
                  <a:sym typeface="Open Sans"/>
                </a:rPr>
                <a:t>Driving the mobile-robot</a:t>
              </a:r>
              <a:endParaRPr/>
            </a:p>
          </p:txBody>
        </p:sp>
        <p:sp>
          <p:nvSpPr>
            <p:cNvPr id="273" name="Google Shape;273;p12"/>
            <p:cNvSpPr/>
            <p:nvPr/>
          </p:nvSpPr>
          <p:spPr>
            <a:xfrm>
              <a:off x="4950694" y="2731375"/>
              <a:ext cx="1762176" cy="4089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rgbClr val="A5A5A5"/>
                  </a:solidFill>
                  <a:latin typeface="Open Sans"/>
                  <a:ea typeface="Open Sans"/>
                  <a:cs typeface="Open Sans"/>
                  <a:sym typeface="Open Sans"/>
                </a:rPr>
                <a:t>3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rgbClr val="1F3864"/>
                  </a:solidFill>
                  <a:latin typeface="Open Sans"/>
                  <a:ea typeface="Open Sans"/>
                  <a:cs typeface="Open Sans"/>
                  <a:sym typeface="Open Sans"/>
                </a:rPr>
                <a:t>Real Sense Positioning</a:t>
              </a:r>
              <a:endParaRPr/>
            </a:p>
          </p:txBody>
        </p:sp>
        <p:sp>
          <p:nvSpPr>
            <p:cNvPr id="274" name="Google Shape;274;p12"/>
            <p:cNvSpPr/>
            <p:nvPr/>
          </p:nvSpPr>
          <p:spPr>
            <a:xfrm>
              <a:off x="7224718" y="2724065"/>
              <a:ext cx="1512012" cy="4089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rgbClr val="A5A5A5"/>
                  </a:solidFill>
                  <a:latin typeface="Open Sans"/>
                  <a:ea typeface="Open Sans"/>
                  <a:cs typeface="Open Sans"/>
                  <a:sym typeface="Open Sans"/>
                </a:rPr>
                <a:t>4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rgbClr val="1F3864"/>
                  </a:solidFill>
                  <a:latin typeface="Open Sans"/>
                  <a:ea typeface="Open Sans"/>
                  <a:cs typeface="Open Sans"/>
                  <a:sym typeface="Open Sans"/>
                </a:rPr>
                <a:t>Scanning Trajectory</a:t>
              </a:r>
              <a:endParaRPr/>
            </a:p>
          </p:txBody>
        </p:sp>
        <p:sp>
          <p:nvSpPr>
            <p:cNvPr id="275" name="Google Shape;275;p12"/>
            <p:cNvSpPr/>
            <p:nvPr/>
          </p:nvSpPr>
          <p:spPr>
            <a:xfrm>
              <a:off x="9425733" y="2731375"/>
              <a:ext cx="1512012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rgbClr val="A5A5A5"/>
                  </a:solidFill>
                  <a:latin typeface="Open Sans"/>
                  <a:ea typeface="Open Sans"/>
                  <a:cs typeface="Open Sans"/>
                  <a:sym typeface="Open Sans"/>
                </a:rPr>
                <a:t>5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rgbClr val="1F3864"/>
                  </a:solidFill>
                  <a:latin typeface="Open Sans"/>
                  <a:ea typeface="Open Sans"/>
                  <a:cs typeface="Open Sans"/>
                  <a:sym typeface="Open Sans"/>
                </a:rPr>
                <a:t>Point Cloud Collection</a:t>
              </a:r>
              <a:endParaRPr/>
            </a:p>
          </p:txBody>
        </p:sp>
      </p:grpSp>
      <p:grpSp>
        <p:nvGrpSpPr>
          <p:cNvPr id="276" name="Google Shape;276;p12"/>
          <p:cNvGrpSpPr/>
          <p:nvPr/>
        </p:nvGrpSpPr>
        <p:grpSpPr>
          <a:xfrm>
            <a:off x="797903" y="5106946"/>
            <a:ext cx="10302034" cy="407887"/>
            <a:chOff x="525189" y="4947675"/>
            <a:chExt cx="10530572" cy="416936"/>
          </a:xfrm>
        </p:grpSpPr>
        <p:sp>
          <p:nvSpPr>
            <p:cNvPr id="277" name="Google Shape;277;p12"/>
            <p:cNvSpPr/>
            <p:nvPr/>
          </p:nvSpPr>
          <p:spPr>
            <a:xfrm>
              <a:off x="525189" y="4947676"/>
              <a:ext cx="1778017" cy="4089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rgbClr val="A5A5A5"/>
                  </a:solidFill>
                  <a:latin typeface="Open Sans"/>
                  <a:ea typeface="Open Sans"/>
                  <a:cs typeface="Open Sans"/>
                  <a:sym typeface="Open Sans"/>
                </a:rPr>
                <a:t>6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rgbClr val="1F3864"/>
                  </a:solidFill>
                  <a:latin typeface="Open Sans"/>
                  <a:ea typeface="Open Sans"/>
                  <a:cs typeface="Open Sans"/>
                  <a:sym typeface="Open Sans"/>
                </a:rPr>
                <a:t>Surface Re-construction</a:t>
              </a:r>
              <a:endParaRPr/>
            </a:p>
          </p:txBody>
        </p:sp>
        <p:sp>
          <p:nvSpPr>
            <p:cNvPr id="278" name="Google Shape;278;p12"/>
            <p:cNvSpPr/>
            <p:nvPr/>
          </p:nvSpPr>
          <p:spPr>
            <a:xfrm>
              <a:off x="2734397" y="4947986"/>
              <a:ext cx="1918805" cy="4089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rgbClr val="A5A5A5"/>
                  </a:solidFill>
                  <a:latin typeface="Open Sans"/>
                  <a:ea typeface="Open Sans"/>
                  <a:cs typeface="Open Sans"/>
                  <a:sym typeface="Open Sans"/>
                </a:rPr>
                <a:t>7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rgbClr val="1F3864"/>
                  </a:solidFill>
                  <a:latin typeface="Open Sans"/>
                  <a:ea typeface="Open Sans"/>
                  <a:cs typeface="Open Sans"/>
                  <a:sym typeface="Open Sans"/>
                </a:rPr>
                <a:t>Printing Region Identifying</a:t>
              </a:r>
              <a:endParaRPr/>
            </a:p>
          </p:txBody>
        </p:sp>
        <p:sp>
          <p:nvSpPr>
            <p:cNvPr id="279" name="Google Shape;279;p12"/>
            <p:cNvSpPr/>
            <p:nvPr/>
          </p:nvSpPr>
          <p:spPr>
            <a:xfrm>
              <a:off x="4750177" y="4955624"/>
              <a:ext cx="2202886" cy="4089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rgbClr val="A5A5A5"/>
                  </a:solidFill>
                  <a:latin typeface="Open Sans"/>
                  <a:ea typeface="Open Sans"/>
                  <a:cs typeface="Open Sans"/>
                  <a:sym typeface="Open Sans"/>
                </a:rPr>
                <a:t>8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rgbClr val="1F3864"/>
                  </a:solidFill>
                  <a:latin typeface="Open Sans"/>
                  <a:ea typeface="Open Sans"/>
                  <a:cs typeface="Open Sans"/>
                  <a:sym typeface="Open Sans"/>
                </a:rPr>
                <a:t>Printing Path Design Generation</a:t>
              </a:r>
              <a:endParaRPr/>
            </a:p>
          </p:txBody>
        </p:sp>
        <p:sp>
          <p:nvSpPr>
            <p:cNvPr id="280" name="Google Shape;280;p12"/>
            <p:cNvSpPr/>
            <p:nvPr/>
          </p:nvSpPr>
          <p:spPr>
            <a:xfrm>
              <a:off x="7247035" y="4947675"/>
              <a:ext cx="1625551" cy="4089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rgbClr val="A5A5A5"/>
                  </a:solidFill>
                  <a:latin typeface="Open Sans"/>
                  <a:ea typeface="Open Sans"/>
                  <a:cs typeface="Open Sans"/>
                  <a:sym typeface="Open Sans"/>
                </a:rPr>
                <a:t>9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rgbClr val="1F3864"/>
                  </a:solidFill>
                  <a:latin typeface="Open Sans"/>
                  <a:ea typeface="Open Sans"/>
                  <a:cs typeface="Open Sans"/>
                  <a:sym typeface="Open Sans"/>
                </a:rPr>
                <a:t>Path Print Simulation</a:t>
              </a:r>
              <a:endParaRPr/>
            </a:p>
          </p:txBody>
        </p:sp>
        <p:sp>
          <p:nvSpPr>
            <p:cNvPr id="281" name="Google Shape;281;p12"/>
            <p:cNvSpPr/>
            <p:nvPr/>
          </p:nvSpPr>
          <p:spPr>
            <a:xfrm>
              <a:off x="9456123" y="4955622"/>
              <a:ext cx="1599638" cy="4089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rgbClr val="A5A5A5"/>
                  </a:solidFill>
                  <a:latin typeface="Open Sans"/>
                  <a:ea typeface="Open Sans"/>
                  <a:cs typeface="Open Sans"/>
                  <a:sym typeface="Open Sans"/>
                </a:rPr>
                <a:t>10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rgbClr val="1F3864"/>
                  </a:solidFill>
                  <a:latin typeface="Open Sans"/>
                  <a:ea typeface="Open Sans"/>
                  <a:cs typeface="Open Sans"/>
                  <a:sym typeface="Open Sans"/>
                </a:rPr>
                <a:t>Extrusion 3D Printing</a:t>
              </a:r>
              <a:endParaRPr/>
            </a:p>
          </p:txBody>
        </p:sp>
      </p:grpSp>
      <p:sp>
        <p:nvSpPr>
          <p:cNvPr id="282" name="Google Shape;282;p12"/>
          <p:cNvSpPr/>
          <p:nvPr/>
        </p:nvSpPr>
        <p:spPr>
          <a:xfrm>
            <a:off x="4480874" y="5869773"/>
            <a:ext cx="323025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1F3864"/>
                </a:solidFill>
                <a:latin typeface="Open Sans"/>
                <a:ea typeface="Open Sans"/>
                <a:cs typeface="Open Sans"/>
                <a:sym typeface="Open Sans"/>
              </a:rPr>
              <a:t>revAMp Fabrication Method</a:t>
            </a:r>
            <a:endParaRPr/>
          </a:p>
        </p:txBody>
      </p:sp>
      <p:sp>
        <p:nvSpPr>
          <p:cNvPr id="283" name="Google Shape;283;p12"/>
          <p:cNvSpPr/>
          <p:nvPr/>
        </p:nvSpPr>
        <p:spPr>
          <a:xfrm>
            <a:off x="4931198" y="1206631"/>
            <a:ext cx="6564915" cy="5032474"/>
          </a:xfrm>
          <a:prstGeom prst="rect">
            <a:avLst/>
          </a:prstGeom>
          <a:solidFill>
            <a:srgbClr val="FFFFFF">
              <a:alpha val="8078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4" name="Google Shape;284;p12"/>
          <p:cNvSpPr/>
          <p:nvPr/>
        </p:nvSpPr>
        <p:spPr>
          <a:xfrm>
            <a:off x="496819" y="3394672"/>
            <a:ext cx="4434378" cy="2948370"/>
          </a:xfrm>
          <a:prstGeom prst="rect">
            <a:avLst/>
          </a:prstGeom>
          <a:solidFill>
            <a:srgbClr val="FFFFFF">
              <a:alpha val="8078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85" name="Google Shape;285;p12"/>
          <p:cNvGrpSpPr/>
          <p:nvPr/>
        </p:nvGrpSpPr>
        <p:grpSpPr>
          <a:xfrm>
            <a:off x="11133056" y="5392131"/>
            <a:ext cx="1058944" cy="1369332"/>
            <a:chOff x="10706145" y="4692275"/>
            <a:chExt cx="1566986" cy="2014939"/>
          </a:xfrm>
        </p:grpSpPr>
        <p:pic>
          <p:nvPicPr>
            <p:cNvPr id="286" name="Google Shape;286;p12"/>
            <p:cNvPicPr preferRelativeResize="0"/>
            <p:nvPr/>
          </p:nvPicPr>
          <p:blipFill rotWithShape="1">
            <a:blip r:embed="rId13">
              <a:alphaModFix/>
            </a:blip>
            <a:srcRect/>
            <a:stretch/>
          </p:blipFill>
          <p:spPr>
            <a:xfrm>
              <a:off x="10706145" y="4692275"/>
              <a:ext cx="1566986" cy="14056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7" name="Google Shape;287;p12"/>
            <p:cNvPicPr preferRelativeResize="0"/>
            <p:nvPr/>
          </p:nvPicPr>
          <p:blipFill rotWithShape="1">
            <a:blip r:embed="rId14">
              <a:alphaModFix/>
            </a:blip>
            <a:srcRect/>
            <a:stretch/>
          </p:blipFill>
          <p:spPr>
            <a:xfrm>
              <a:off x="10755003" y="6091518"/>
              <a:ext cx="1260348" cy="61569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88" name="Google Shape;288;p12"/>
          <p:cNvSpPr/>
          <p:nvPr/>
        </p:nvSpPr>
        <p:spPr>
          <a:xfrm>
            <a:off x="269456" y="1072535"/>
            <a:ext cx="2528314" cy="2356465"/>
          </a:xfrm>
          <a:prstGeom prst="rect">
            <a:avLst/>
          </a:prstGeom>
          <a:solidFill>
            <a:srgbClr val="FFFFFF">
              <a:alpha val="8078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13"/>
          <p:cNvSpPr txBox="1"/>
          <p:nvPr/>
        </p:nvSpPr>
        <p:spPr>
          <a:xfrm>
            <a:off x="286871" y="224118"/>
            <a:ext cx="3836894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00B0F0"/>
                </a:solidFill>
                <a:latin typeface="Open Sans"/>
                <a:ea typeface="Open Sans"/>
                <a:cs typeface="Open Sans"/>
                <a:sym typeface="Open Sans"/>
              </a:rPr>
              <a:t>Workflow</a:t>
            </a:r>
            <a:endParaRPr sz="3200">
              <a:solidFill>
                <a:srgbClr val="00B0F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94" name="Google Shape;294;p13"/>
          <p:cNvCxnSpPr/>
          <p:nvPr/>
        </p:nvCxnSpPr>
        <p:spPr>
          <a:xfrm rot="10800000" flipH="1">
            <a:off x="0" y="808893"/>
            <a:ext cx="4123765" cy="11034"/>
          </a:xfrm>
          <a:prstGeom prst="straightConnector1">
            <a:avLst/>
          </a:prstGeom>
          <a:noFill/>
          <a:ln w="9525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295" name="Google Shape;295;p13"/>
          <p:cNvGrpSpPr/>
          <p:nvPr/>
        </p:nvGrpSpPr>
        <p:grpSpPr>
          <a:xfrm>
            <a:off x="11133056" y="5392131"/>
            <a:ext cx="1058944" cy="1369332"/>
            <a:chOff x="10706145" y="4692275"/>
            <a:chExt cx="1566986" cy="2014939"/>
          </a:xfrm>
        </p:grpSpPr>
        <p:pic>
          <p:nvPicPr>
            <p:cNvPr id="296" name="Google Shape;296;p1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0706145" y="4692275"/>
              <a:ext cx="1566986" cy="14056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7" name="Google Shape;297;p13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0755003" y="6091518"/>
              <a:ext cx="1260348" cy="61569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98" name="Google Shape;298;p13"/>
          <p:cNvPicPr preferRelativeResize="0"/>
          <p:nvPr/>
        </p:nvPicPr>
        <p:blipFill rotWithShape="1">
          <a:blip r:embed="rId5">
            <a:alphaModFix/>
          </a:blip>
          <a:srcRect l="12520" r="12520"/>
          <a:stretch/>
        </p:blipFill>
        <p:spPr>
          <a:xfrm>
            <a:off x="3883788" y="1769841"/>
            <a:ext cx="4424423" cy="3318317"/>
          </a:xfrm>
          <a:prstGeom prst="rect">
            <a:avLst/>
          </a:prstGeom>
          <a:noFill/>
          <a:ln w="9525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99" name="Google Shape;299;p13"/>
          <p:cNvSpPr/>
          <p:nvPr/>
        </p:nvSpPr>
        <p:spPr>
          <a:xfrm>
            <a:off x="286871" y="819927"/>
            <a:ext cx="60960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1F3864"/>
                </a:solidFill>
                <a:latin typeface="Open Sans"/>
                <a:ea typeface="Open Sans"/>
                <a:cs typeface="Open Sans"/>
                <a:sym typeface="Open Sans"/>
              </a:rPr>
              <a:t>Driving the mobile-robot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14"/>
          <p:cNvSpPr txBox="1"/>
          <p:nvPr/>
        </p:nvSpPr>
        <p:spPr>
          <a:xfrm>
            <a:off x="286871" y="224118"/>
            <a:ext cx="3836894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00B0F0"/>
                </a:solidFill>
                <a:latin typeface="Open Sans"/>
                <a:ea typeface="Open Sans"/>
                <a:cs typeface="Open Sans"/>
                <a:sym typeface="Open Sans"/>
              </a:rPr>
              <a:t>Workflow</a:t>
            </a:r>
            <a:endParaRPr sz="3200">
              <a:solidFill>
                <a:srgbClr val="00B0F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305" name="Google Shape;305;p14"/>
          <p:cNvCxnSpPr/>
          <p:nvPr/>
        </p:nvCxnSpPr>
        <p:spPr>
          <a:xfrm rot="10800000" flipH="1">
            <a:off x="0" y="808893"/>
            <a:ext cx="4123765" cy="11034"/>
          </a:xfrm>
          <a:prstGeom prst="straightConnector1">
            <a:avLst/>
          </a:prstGeom>
          <a:noFill/>
          <a:ln w="9525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306" name="Google Shape;306;p14"/>
          <p:cNvGrpSpPr/>
          <p:nvPr/>
        </p:nvGrpSpPr>
        <p:grpSpPr>
          <a:xfrm>
            <a:off x="695886" y="1438653"/>
            <a:ext cx="10634878" cy="1530358"/>
            <a:chOff x="425692" y="1169296"/>
            <a:chExt cx="10870799" cy="1564307"/>
          </a:xfrm>
        </p:grpSpPr>
        <p:pic>
          <p:nvPicPr>
            <p:cNvPr id="307" name="Google Shape;307;p14"/>
            <p:cNvPicPr preferRelativeResize="0"/>
            <p:nvPr/>
          </p:nvPicPr>
          <p:blipFill rotWithShape="1">
            <a:blip r:embed="rId3">
              <a:alphaModFix/>
            </a:blip>
            <a:srcRect l="12521" r="12520"/>
            <a:stretch/>
          </p:blipFill>
          <p:spPr>
            <a:xfrm>
              <a:off x="425692" y="1169296"/>
              <a:ext cx="2070883" cy="1553162"/>
            </a:xfrm>
            <a:prstGeom prst="rect">
              <a:avLst/>
            </a:prstGeom>
            <a:noFill/>
            <a:ln w="9525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308" name="Google Shape;308;p14"/>
            <p:cNvPicPr preferRelativeResize="0"/>
            <p:nvPr/>
          </p:nvPicPr>
          <p:blipFill rotWithShape="1">
            <a:blip r:embed="rId4">
              <a:alphaModFix/>
            </a:blip>
            <a:srcRect l="12520" r="12520"/>
            <a:stretch/>
          </p:blipFill>
          <p:spPr>
            <a:xfrm>
              <a:off x="2617340" y="1169296"/>
              <a:ext cx="2070883" cy="1553162"/>
            </a:xfrm>
            <a:prstGeom prst="rect">
              <a:avLst/>
            </a:prstGeom>
            <a:noFill/>
            <a:ln w="9525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309" name="Google Shape;309;p14"/>
            <p:cNvPicPr preferRelativeResize="0"/>
            <p:nvPr/>
          </p:nvPicPr>
          <p:blipFill rotWithShape="1">
            <a:blip r:embed="rId5">
              <a:alphaModFix/>
            </a:blip>
            <a:srcRect l="10562" r="14476"/>
            <a:stretch/>
          </p:blipFill>
          <p:spPr>
            <a:xfrm>
              <a:off x="4820961" y="1180441"/>
              <a:ext cx="2070883" cy="1553162"/>
            </a:xfrm>
            <a:prstGeom prst="rect">
              <a:avLst/>
            </a:prstGeom>
            <a:noFill/>
            <a:ln w="9525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310" name="Google Shape;310;p14"/>
            <p:cNvPicPr preferRelativeResize="0"/>
            <p:nvPr/>
          </p:nvPicPr>
          <p:blipFill rotWithShape="1">
            <a:blip r:embed="rId6">
              <a:alphaModFix/>
            </a:blip>
            <a:srcRect l="12520" r="12520"/>
            <a:stretch/>
          </p:blipFill>
          <p:spPr>
            <a:xfrm>
              <a:off x="7023285" y="1169296"/>
              <a:ext cx="2070883" cy="1553162"/>
            </a:xfrm>
            <a:prstGeom prst="rect">
              <a:avLst/>
            </a:prstGeom>
            <a:noFill/>
            <a:ln w="9525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311" name="Google Shape;311;p14"/>
            <p:cNvPicPr preferRelativeResize="0"/>
            <p:nvPr/>
          </p:nvPicPr>
          <p:blipFill rotWithShape="1">
            <a:blip r:embed="rId7">
              <a:alphaModFix/>
            </a:blip>
            <a:srcRect l="14609" r="10430"/>
            <a:stretch/>
          </p:blipFill>
          <p:spPr>
            <a:xfrm>
              <a:off x="9225608" y="1169296"/>
              <a:ext cx="2070883" cy="1553162"/>
            </a:xfrm>
            <a:prstGeom prst="rect">
              <a:avLst/>
            </a:prstGeom>
            <a:noFill/>
            <a:ln w="9525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</p:spPr>
        </p:pic>
      </p:grpSp>
      <p:grpSp>
        <p:nvGrpSpPr>
          <p:cNvPr id="312" name="Google Shape;312;p14"/>
          <p:cNvGrpSpPr/>
          <p:nvPr/>
        </p:nvGrpSpPr>
        <p:grpSpPr>
          <a:xfrm>
            <a:off x="695886" y="3557318"/>
            <a:ext cx="10634878" cy="1519931"/>
            <a:chOff x="425691" y="3372967"/>
            <a:chExt cx="10870799" cy="1553649"/>
          </a:xfrm>
        </p:grpSpPr>
        <p:pic>
          <p:nvPicPr>
            <p:cNvPr id="313" name="Google Shape;313;p14"/>
            <p:cNvPicPr preferRelativeResize="0"/>
            <p:nvPr/>
          </p:nvPicPr>
          <p:blipFill rotWithShape="1">
            <a:blip r:embed="rId8">
              <a:alphaModFix/>
            </a:blip>
            <a:srcRect l="14496" r="10544"/>
            <a:stretch/>
          </p:blipFill>
          <p:spPr>
            <a:xfrm>
              <a:off x="425691" y="3373454"/>
              <a:ext cx="2070883" cy="1553162"/>
            </a:xfrm>
            <a:prstGeom prst="rect">
              <a:avLst/>
            </a:prstGeom>
            <a:noFill/>
            <a:ln w="9525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314" name="Google Shape;314;p14"/>
            <p:cNvPicPr preferRelativeResize="0"/>
            <p:nvPr/>
          </p:nvPicPr>
          <p:blipFill rotWithShape="1">
            <a:blip r:embed="rId9">
              <a:alphaModFix/>
            </a:blip>
            <a:srcRect l="15625" t="25" r="9393" b="-24"/>
            <a:stretch/>
          </p:blipFill>
          <p:spPr>
            <a:xfrm>
              <a:off x="2617339" y="3372967"/>
              <a:ext cx="2071532" cy="1553649"/>
            </a:xfrm>
            <a:prstGeom prst="rect">
              <a:avLst/>
            </a:prstGeom>
            <a:noFill/>
            <a:ln w="9525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315" name="Google Shape;315;p14"/>
            <p:cNvPicPr preferRelativeResize="0"/>
            <p:nvPr/>
          </p:nvPicPr>
          <p:blipFill rotWithShape="1">
            <a:blip r:embed="rId10">
              <a:alphaModFix/>
            </a:blip>
            <a:srcRect l="16278" r="8739"/>
            <a:stretch/>
          </p:blipFill>
          <p:spPr>
            <a:xfrm>
              <a:off x="4820311" y="3372967"/>
              <a:ext cx="2071532" cy="1553649"/>
            </a:xfrm>
            <a:prstGeom prst="rect">
              <a:avLst/>
            </a:prstGeom>
            <a:noFill/>
            <a:ln w="9525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316" name="Google Shape;316;p14"/>
            <p:cNvPicPr preferRelativeResize="0"/>
            <p:nvPr/>
          </p:nvPicPr>
          <p:blipFill rotWithShape="1">
            <a:blip r:embed="rId11">
              <a:alphaModFix/>
            </a:blip>
            <a:srcRect l="15282" t="2428" r="10877" b="-902"/>
            <a:stretch/>
          </p:blipFill>
          <p:spPr>
            <a:xfrm>
              <a:off x="7023284" y="3372967"/>
              <a:ext cx="2071532" cy="1553649"/>
            </a:xfrm>
            <a:prstGeom prst="rect">
              <a:avLst/>
            </a:prstGeom>
            <a:noFill/>
            <a:ln w="9525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317" name="Google Shape;317;p14"/>
            <p:cNvPicPr preferRelativeResize="0"/>
            <p:nvPr/>
          </p:nvPicPr>
          <p:blipFill rotWithShape="1">
            <a:blip r:embed="rId12">
              <a:alphaModFix/>
            </a:blip>
            <a:srcRect l="12509" r="12509"/>
            <a:stretch/>
          </p:blipFill>
          <p:spPr>
            <a:xfrm>
              <a:off x="9224958" y="3372967"/>
              <a:ext cx="2071532" cy="1553649"/>
            </a:xfrm>
            <a:prstGeom prst="rect">
              <a:avLst/>
            </a:prstGeom>
            <a:noFill/>
            <a:ln w="9525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</p:spPr>
        </p:pic>
      </p:grpSp>
      <p:grpSp>
        <p:nvGrpSpPr>
          <p:cNvPr id="318" name="Google Shape;318;p14"/>
          <p:cNvGrpSpPr/>
          <p:nvPr/>
        </p:nvGrpSpPr>
        <p:grpSpPr>
          <a:xfrm>
            <a:off x="786129" y="2969011"/>
            <a:ext cx="10233510" cy="446407"/>
            <a:chOff x="515448" y="2724065"/>
            <a:chExt cx="10422297" cy="456310"/>
          </a:xfrm>
        </p:grpSpPr>
        <p:sp>
          <p:nvSpPr>
            <p:cNvPr id="319" name="Google Shape;319;p14"/>
            <p:cNvSpPr/>
            <p:nvPr/>
          </p:nvSpPr>
          <p:spPr>
            <a:xfrm>
              <a:off x="515448" y="2771389"/>
              <a:ext cx="1930966" cy="4089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rgbClr val="A5A5A5"/>
                  </a:solidFill>
                  <a:latin typeface="Open Sans"/>
                  <a:ea typeface="Open Sans"/>
                  <a:cs typeface="Open Sans"/>
                  <a:sym typeface="Open Sans"/>
                </a:rPr>
                <a:t>1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rgbClr val="1F3864"/>
                  </a:solidFill>
                  <a:latin typeface="Open Sans"/>
                  <a:ea typeface="Open Sans"/>
                  <a:cs typeface="Open Sans"/>
                  <a:sym typeface="Open Sans"/>
                </a:rPr>
                <a:t>3D Object to be revAMped</a:t>
              </a:r>
              <a:endParaRPr sz="1000" i="0">
                <a:solidFill>
                  <a:srgbClr val="1F3864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20" name="Google Shape;320;p14"/>
            <p:cNvSpPr/>
            <p:nvPr/>
          </p:nvSpPr>
          <p:spPr>
            <a:xfrm>
              <a:off x="2732599" y="2743126"/>
              <a:ext cx="1937894" cy="4089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rgbClr val="A5A5A5"/>
                  </a:solidFill>
                  <a:latin typeface="Open Sans"/>
                  <a:ea typeface="Open Sans"/>
                  <a:cs typeface="Open Sans"/>
                  <a:sym typeface="Open Sans"/>
                </a:rPr>
                <a:t>2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rgbClr val="1F3864"/>
                  </a:solidFill>
                  <a:latin typeface="Open Sans"/>
                  <a:ea typeface="Open Sans"/>
                  <a:cs typeface="Open Sans"/>
                  <a:sym typeface="Open Sans"/>
                </a:rPr>
                <a:t>Driving the mobile-robot</a:t>
              </a:r>
              <a:endParaRPr/>
            </a:p>
          </p:txBody>
        </p:sp>
        <p:sp>
          <p:nvSpPr>
            <p:cNvPr id="321" name="Google Shape;321;p14"/>
            <p:cNvSpPr/>
            <p:nvPr/>
          </p:nvSpPr>
          <p:spPr>
            <a:xfrm>
              <a:off x="4950694" y="2731375"/>
              <a:ext cx="1762176" cy="4089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rgbClr val="A5A5A5"/>
                  </a:solidFill>
                  <a:latin typeface="Open Sans"/>
                  <a:ea typeface="Open Sans"/>
                  <a:cs typeface="Open Sans"/>
                  <a:sym typeface="Open Sans"/>
                </a:rPr>
                <a:t>3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rgbClr val="1F3864"/>
                  </a:solidFill>
                  <a:latin typeface="Open Sans"/>
                  <a:ea typeface="Open Sans"/>
                  <a:cs typeface="Open Sans"/>
                  <a:sym typeface="Open Sans"/>
                </a:rPr>
                <a:t>Real Sense Positioning</a:t>
              </a:r>
              <a:endParaRPr/>
            </a:p>
          </p:txBody>
        </p:sp>
        <p:sp>
          <p:nvSpPr>
            <p:cNvPr id="322" name="Google Shape;322;p14"/>
            <p:cNvSpPr/>
            <p:nvPr/>
          </p:nvSpPr>
          <p:spPr>
            <a:xfrm>
              <a:off x="7224718" y="2724065"/>
              <a:ext cx="1512012" cy="4089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rgbClr val="A5A5A5"/>
                  </a:solidFill>
                  <a:latin typeface="Open Sans"/>
                  <a:ea typeface="Open Sans"/>
                  <a:cs typeface="Open Sans"/>
                  <a:sym typeface="Open Sans"/>
                </a:rPr>
                <a:t>4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rgbClr val="1F3864"/>
                  </a:solidFill>
                  <a:latin typeface="Open Sans"/>
                  <a:ea typeface="Open Sans"/>
                  <a:cs typeface="Open Sans"/>
                  <a:sym typeface="Open Sans"/>
                </a:rPr>
                <a:t>Scanning Trajectory</a:t>
              </a:r>
              <a:endParaRPr/>
            </a:p>
          </p:txBody>
        </p:sp>
        <p:sp>
          <p:nvSpPr>
            <p:cNvPr id="323" name="Google Shape;323;p14"/>
            <p:cNvSpPr/>
            <p:nvPr/>
          </p:nvSpPr>
          <p:spPr>
            <a:xfrm>
              <a:off x="9425733" y="2731375"/>
              <a:ext cx="1512012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rgbClr val="A5A5A5"/>
                  </a:solidFill>
                  <a:latin typeface="Open Sans"/>
                  <a:ea typeface="Open Sans"/>
                  <a:cs typeface="Open Sans"/>
                  <a:sym typeface="Open Sans"/>
                </a:rPr>
                <a:t>5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rgbClr val="1F3864"/>
                  </a:solidFill>
                  <a:latin typeface="Open Sans"/>
                  <a:ea typeface="Open Sans"/>
                  <a:cs typeface="Open Sans"/>
                  <a:sym typeface="Open Sans"/>
                </a:rPr>
                <a:t>Point Cloud Collection</a:t>
              </a:r>
              <a:endParaRPr/>
            </a:p>
          </p:txBody>
        </p:sp>
      </p:grpSp>
      <p:grpSp>
        <p:nvGrpSpPr>
          <p:cNvPr id="324" name="Google Shape;324;p14"/>
          <p:cNvGrpSpPr/>
          <p:nvPr/>
        </p:nvGrpSpPr>
        <p:grpSpPr>
          <a:xfrm>
            <a:off x="797903" y="5106946"/>
            <a:ext cx="10302034" cy="407887"/>
            <a:chOff x="525189" y="4947675"/>
            <a:chExt cx="10530572" cy="416936"/>
          </a:xfrm>
        </p:grpSpPr>
        <p:sp>
          <p:nvSpPr>
            <p:cNvPr id="325" name="Google Shape;325;p14"/>
            <p:cNvSpPr/>
            <p:nvPr/>
          </p:nvSpPr>
          <p:spPr>
            <a:xfrm>
              <a:off x="525189" y="4947676"/>
              <a:ext cx="1778017" cy="4089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rgbClr val="A5A5A5"/>
                  </a:solidFill>
                  <a:latin typeface="Open Sans"/>
                  <a:ea typeface="Open Sans"/>
                  <a:cs typeface="Open Sans"/>
                  <a:sym typeface="Open Sans"/>
                </a:rPr>
                <a:t>6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rgbClr val="1F3864"/>
                  </a:solidFill>
                  <a:latin typeface="Open Sans"/>
                  <a:ea typeface="Open Sans"/>
                  <a:cs typeface="Open Sans"/>
                  <a:sym typeface="Open Sans"/>
                </a:rPr>
                <a:t>Surface Re-construction</a:t>
              </a:r>
              <a:endParaRPr/>
            </a:p>
          </p:txBody>
        </p:sp>
        <p:sp>
          <p:nvSpPr>
            <p:cNvPr id="326" name="Google Shape;326;p14"/>
            <p:cNvSpPr/>
            <p:nvPr/>
          </p:nvSpPr>
          <p:spPr>
            <a:xfrm>
              <a:off x="2734397" y="4947986"/>
              <a:ext cx="1918805" cy="4089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rgbClr val="A5A5A5"/>
                  </a:solidFill>
                  <a:latin typeface="Open Sans"/>
                  <a:ea typeface="Open Sans"/>
                  <a:cs typeface="Open Sans"/>
                  <a:sym typeface="Open Sans"/>
                </a:rPr>
                <a:t>7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rgbClr val="1F3864"/>
                  </a:solidFill>
                  <a:latin typeface="Open Sans"/>
                  <a:ea typeface="Open Sans"/>
                  <a:cs typeface="Open Sans"/>
                  <a:sym typeface="Open Sans"/>
                </a:rPr>
                <a:t>Printing Region Identifying</a:t>
              </a:r>
              <a:endParaRPr/>
            </a:p>
          </p:txBody>
        </p:sp>
        <p:sp>
          <p:nvSpPr>
            <p:cNvPr id="327" name="Google Shape;327;p14"/>
            <p:cNvSpPr/>
            <p:nvPr/>
          </p:nvSpPr>
          <p:spPr>
            <a:xfrm>
              <a:off x="4750177" y="4955624"/>
              <a:ext cx="2202886" cy="4089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rgbClr val="A5A5A5"/>
                  </a:solidFill>
                  <a:latin typeface="Open Sans"/>
                  <a:ea typeface="Open Sans"/>
                  <a:cs typeface="Open Sans"/>
                  <a:sym typeface="Open Sans"/>
                </a:rPr>
                <a:t>8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rgbClr val="1F3864"/>
                  </a:solidFill>
                  <a:latin typeface="Open Sans"/>
                  <a:ea typeface="Open Sans"/>
                  <a:cs typeface="Open Sans"/>
                  <a:sym typeface="Open Sans"/>
                </a:rPr>
                <a:t>Printing Path Design Generation</a:t>
              </a:r>
              <a:endParaRPr/>
            </a:p>
          </p:txBody>
        </p:sp>
        <p:sp>
          <p:nvSpPr>
            <p:cNvPr id="328" name="Google Shape;328;p14"/>
            <p:cNvSpPr/>
            <p:nvPr/>
          </p:nvSpPr>
          <p:spPr>
            <a:xfrm>
              <a:off x="7247035" y="4947675"/>
              <a:ext cx="1625551" cy="4089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rgbClr val="A5A5A5"/>
                  </a:solidFill>
                  <a:latin typeface="Open Sans"/>
                  <a:ea typeface="Open Sans"/>
                  <a:cs typeface="Open Sans"/>
                  <a:sym typeface="Open Sans"/>
                </a:rPr>
                <a:t>9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rgbClr val="1F3864"/>
                  </a:solidFill>
                  <a:latin typeface="Open Sans"/>
                  <a:ea typeface="Open Sans"/>
                  <a:cs typeface="Open Sans"/>
                  <a:sym typeface="Open Sans"/>
                </a:rPr>
                <a:t>Path Print Simulation</a:t>
              </a:r>
              <a:endParaRPr/>
            </a:p>
          </p:txBody>
        </p:sp>
        <p:sp>
          <p:nvSpPr>
            <p:cNvPr id="329" name="Google Shape;329;p14"/>
            <p:cNvSpPr/>
            <p:nvPr/>
          </p:nvSpPr>
          <p:spPr>
            <a:xfrm>
              <a:off x="9456123" y="4955622"/>
              <a:ext cx="1599638" cy="4089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rgbClr val="A5A5A5"/>
                  </a:solidFill>
                  <a:latin typeface="Open Sans"/>
                  <a:ea typeface="Open Sans"/>
                  <a:cs typeface="Open Sans"/>
                  <a:sym typeface="Open Sans"/>
                </a:rPr>
                <a:t>10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rgbClr val="1F3864"/>
                  </a:solidFill>
                  <a:latin typeface="Open Sans"/>
                  <a:ea typeface="Open Sans"/>
                  <a:cs typeface="Open Sans"/>
                  <a:sym typeface="Open Sans"/>
                </a:rPr>
                <a:t>Extrusion 3D Printing</a:t>
              </a:r>
              <a:endParaRPr/>
            </a:p>
          </p:txBody>
        </p:sp>
      </p:grpSp>
      <p:sp>
        <p:nvSpPr>
          <p:cNvPr id="330" name="Google Shape;330;p14"/>
          <p:cNvSpPr/>
          <p:nvPr/>
        </p:nvSpPr>
        <p:spPr>
          <a:xfrm>
            <a:off x="4480874" y="5869773"/>
            <a:ext cx="323025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1F3864"/>
                </a:solidFill>
                <a:latin typeface="Open Sans"/>
                <a:ea typeface="Open Sans"/>
                <a:cs typeface="Open Sans"/>
                <a:sym typeface="Open Sans"/>
              </a:rPr>
              <a:t>revAMp Fabrication Method</a:t>
            </a:r>
            <a:endParaRPr/>
          </a:p>
        </p:txBody>
      </p:sp>
      <p:sp>
        <p:nvSpPr>
          <p:cNvPr id="331" name="Google Shape;331;p14"/>
          <p:cNvSpPr/>
          <p:nvPr/>
        </p:nvSpPr>
        <p:spPr>
          <a:xfrm>
            <a:off x="269456" y="3383422"/>
            <a:ext cx="11149297" cy="2959619"/>
          </a:xfrm>
          <a:prstGeom prst="rect">
            <a:avLst/>
          </a:prstGeom>
          <a:solidFill>
            <a:srgbClr val="FFFFFF">
              <a:alpha val="8078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32" name="Google Shape;332;p14"/>
          <p:cNvGrpSpPr/>
          <p:nvPr/>
        </p:nvGrpSpPr>
        <p:grpSpPr>
          <a:xfrm>
            <a:off x="11133056" y="5392131"/>
            <a:ext cx="1058944" cy="1369332"/>
            <a:chOff x="10706145" y="4692275"/>
            <a:chExt cx="1566986" cy="2014939"/>
          </a:xfrm>
        </p:grpSpPr>
        <p:pic>
          <p:nvPicPr>
            <p:cNvPr id="333" name="Google Shape;333;p14"/>
            <p:cNvPicPr preferRelativeResize="0"/>
            <p:nvPr/>
          </p:nvPicPr>
          <p:blipFill rotWithShape="1">
            <a:blip r:embed="rId13">
              <a:alphaModFix/>
            </a:blip>
            <a:srcRect/>
            <a:stretch/>
          </p:blipFill>
          <p:spPr>
            <a:xfrm>
              <a:off x="10706145" y="4692275"/>
              <a:ext cx="1566986" cy="14056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4" name="Google Shape;334;p14"/>
            <p:cNvPicPr preferRelativeResize="0"/>
            <p:nvPr/>
          </p:nvPicPr>
          <p:blipFill rotWithShape="1">
            <a:blip r:embed="rId14">
              <a:alphaModFix/>
            </a:blip>
            <a:srcRect/>
            <a:stretch/>
          </p:blipFill>
          <p:spPr>
            <a:xfrm>
              <a:off x="10755003" y="6091518"/>
              <a:ext cx="1260348" cy="61569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35" name="Google Shape;335;p14"/>
          <p:cNvSpPr/>
          <p:nvPr/>
        </p:nvSpPr>
        <p:spPr>
          <a:xfrm>
            <a:off x="269455" y="1072535"/>
            <a:ext cx="4661743" cy="2356465"/>
          </a:xfrm>
          <a:prstGeom prst="rect">
            <a:avLst/>
          </a:prstGeom>
          <a:solidFill>
            <a:srgbClr val="FFFFFF">
              <a:alpha val="8078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6" name="Google Shape;336;p14"/>
          <p:cNvSpPr/>
          <p:nvPr/>
        </p:nvSpPr>
        <p:spPr>
          <a:xfrm>
            <a:off x="7143633" y="1026956"/>
            <a:ext cx="4661743" cy="2356465"/>
          </a:xfrm>
          <a:prstGeom prst="rect">
            <a:avLst/>
          </a:prstGeom>
          <a:solidFill>
            <a:srgbClr val="FFFFFF">
              <a:alpha val="8078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15"/>
          <p:cNvSpPr txBox="1"/>
          <p:nvPr/>
        </p:nvSpPr>
        <p:spPr>
          <a:xfrm>
            <a:off x="286871" y="224118"/>
            <a:ext cx="3836894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00B0F0"/>
                </a:solidFill>
                <a:latin typeface="Open Sans"/>
                <a:ea typeface="Open Sans"/>
                <a:cs typeface="Open Sans"/>
                <a:sym typeface="Open Sans"/>
              </a:rPr>
              <a:t>Workflow</a:t>
            </a:r>
            <a:endParaRPr sz="3200">
              <a:solidFill>
                <a:srgbClr val="00B0F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342" name="Google Shape;342;p15"/>
          <p:cNvCxnSpPr/>
          <p:nvPr/>
        </p:nvCxnSpPr>
        <p:spPr>
          <a:xfrm rot="10800000" flipH="1">
            <a:off x="0" y="808893"/>
            <a:ext cx="4123765" cy="11034"/>
          </a:xfrm>
          <a:prstGeom prst="straightConnector1">
            <a:avLst/>
          </a:prstGeom>
          <a:noFill/>
          <a:ln w="9525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343" name="Google Shape;343;p15"/>
          <p:cNvGrpSpPr/>
          <p:nvPr/>
        </p:nvGrpSpPr>
        <p:grpSpPr>
          <a:xfrm>
            <a:off x="11133056" y="5392131"/>
            <a:ext cx="1058944" cy="1369332"/>
            <a:chOff x="10706145" y="4692275"/>
            <a:chExt cx="1566986" cy="2014939"/>
          </a:xfrm>
        </p:grpSpPr>
        <p:pic>
          <p:nvPicPr>
            <p:cNvPr id="344" name="Google Shape;344;p15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0706145" y="4692275"/>
              <a:ext cx="1566986" cy="14056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5" name="Google Shape;345;p15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0755003" y="6091518"/>
              <a:ext cx="1260348" cy="61569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46" name="Google Shape;346;p15"/>
          <p:cNvPicPr preferRelativeResize="0"/>
          <p:nvPr/>
        </p:nvPicPr>
        <p:blipFill rotWithShape="1">
          <a:blip r:embed="rId5">
            <a:alphaModFix/>
          </a:blip>
          <a:srcRect l="10562" r="14476"/>
          <a:stretch/>
        </p:blipFill>
        <p:spPr>
          <a:xfrm>
            <a:off x="3883788" y="1769841"/>
            <a:ext cx="4424423" cy="3318317"/>
          </a:xfrm>
          <a:prstGeom prst="rect">
            <a:avLst/>
          </a:prstGeom>
          <a:noFill/>
          <a:ln w="9525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47" name="Google Shape;347;p15"/>
          <p:cNvSpPr/>
          <p:nvPr/>
        </p:nvSpPr>
        <p:spPr>
          <a:xfrm>
            <a:off x="286871" y="819927"/>
            <a:ext cx="259237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1F3864"/>
                </a:solidFill>
                <a:latin typeface="Open Sans"/>
                <a:ea typeface="Open Sans"/>
                <a:cs typeface="Open Sans"/>
                <a:sym typeface="Open Sans"/>
              </a:rPr>
              <a:t>Real Sense Positioning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16"/>
          <p:cNvSpPr txBox="1"/>
          <p:nvPr/>
        </p:nvSpPr>
        <p:spPr>
          <a:xfrm>
            <a:off x="286871" y="224118"/>
            <a:ext cx="3836894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00B0F0"/>
                </a:solidFill>
                <a:latin typeface="Open Sans"/>
                <a:ea typeface="Open Sans"/>
                <a:cs typeface="Open Sans"/>
                <a:sym typeface="Open Sans"/>
              </a:rPr>
              <a:t>Workflow</a:t>
            </a:r>
            <a:endParaRPr sz="3200">
              <a:solidFill>
                <a:srgbClr val="00B0F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353" name="Google Shape;353;p16"/>
          <p:cNvCxnSpPr/>
          <p:nvPr/>
        </p:nvCxnSpPr>
        <p:spPr>
          <a:xfrm rot="10800000" flipH="1">
            <a:off x="0" y="808893"/>
            <a:ext cx="4123765" cy="11034"/>
          </a:xfrm>
          <a:prstGeom prst="straightConnector1">
            <a:avLst/>
          </a:prstGeom>
          <a:noFill/>
          <a:ln w="9525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354" name="Google Shape;354;p16"/>
          <p:cNvGrpSpPr/>
          <p:nvPr/>
        </p:nvGrpSpPr>
        <p:grpSpPr>
          <a:xfrm>
            <a:off x="695886" y="1438653"/>
            <a:ext cx="10634878" cy="1530358"/>
            <a:chOff x="425692" y="1169296"/>
            <a:chExt cx="10870799" cy="1564307"/>
          </a:xfrm>
        </p:grpSpPr>
        <p:pic>
          <p:nvPicPr>
            <p:cNvPr id="355" name="Google Shape;355;p16"/>
            <p:cNvPicPr preferRelativeResize="0"/>
            <p:nvPr/>
          </p:nvPicPr>
          <p:blipFill rotWithShape="1">
            <a:blip r:embed="rId3">
              <a:alphaModFix/>
            </a:blip>
            <a:srcRect l="12521" r="12520"/>
            <a:stretch/>
          </p:blipFill>
          <p:spPr>
            <a:xfrm>
              <a:off x="425692" y="1169296"/>
              <a:ext cx="2070883" cy="1553162"/>
            </a:xfrm>
            <a:prstGeom prst="rect">
              <a:avLst/>
            </a:prstGeom>
            <a:noFill/>
            <a:ln w="9525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356" name="Google Shape;356;p16"/>
            <p:cNvPicPr preferRelativeResize="0"/>
            <p:nvPr/>
          </p:nvPicPr>
          <p:blipFill rotWithShape="1">
            <a:blip r:embed="rId4">
              <a:alphaModFix/>
            </a:blip>
            <a:srcRect l="12520" r="12520"/>
            <a:stretch/>
          </p:blipFill>
          <p:spPr>
            <a:xfrm>
              <a:off x="2617340" y="1169296"/>
              <a:ext cx="2070883" cy="1553162"/>
            </a:xfrm>
            <a:prstGeom prst="rect">
              <a:avLst/>
            </a:prstGeom>
            <a:noFill/>
            <a:ln w="9525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357" name="Google Shape;357;p16"/>
            <p:cNvPicPr preferRelativeResize="0"/>
            <p:nvPr/>
          </p:nvPicPr>
          <p:blipFill rotWithShape="1">
            <a:blip r:embed="rId5">
              <a:alphaModFix/>
            </a:blip>
            <a:srcRect l="10562" r="14476"/>
            <a:stretch/>
          </p:blipFill>
          <p:spPr>
            <a:xfrm>
              <a:off x="4820961" y="1180441"/>
              <a:ext cx="2070883" cy="1553162"/>
            </a:xfrm>
            <a:prstGeom prst="rect">
              <a:avLst/>
            </a:prstGeom>
            <a:noFill/>
            <a:ln w="9525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358" name="Google Shape;358;p16"/>
            <p:cNvPicPr preferRelativeResize="0"/>
            <p:nvPr/>
          </p:nvPicPr>
          <p:blipFill rotWithShape="1">
            <a:blip r:embed="rId6">
              <a:alphaModFix/>
            </a:blip>
            <a:srcRect l="12520" r="12520"/>
            <a:stretch/>
          </p:blipFill>
          <p:spPr>
            <a:xfrm>
              <a:off x="7023285" y="1169296"/>
              <a:ext cx="2070883" cy="1553162"/>
            </a:xfrm>
            <a:prstGeom prst="rect">
              <a:avLst/>
            </a:prstGeom>
            <a:noFill/>
            <a:ln w="9525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359" name="Google Shape;359;p16"/>
            <p:cNvPicPr preferRelativeResize="0"/>
            <p:nvPr/>
          </p:nvPicPr>
          <p:blipFill rotWithShape="1">
            <a:blip r:embed="rId7">
              <a:alphaModFix/>
            </a:blip>
            <a:srcRect l="14609" r="10430"/>
            <a:stretch/>
          </p:blipFill>
          <p:spPr>
            <a:xfrm>
              <a:off x="9225608" y="1169296"/>
              <a:ext cx="2070883" cy="1553162"/>
            </a:xfrm>
            <a:prstGeom prst="rect">
              <a:avLst/>
            </a:prstGeom>
            <a:noFill/>
            <a:ln w="9525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</p:spPr>
        </p:pic>
      </p:grpSp>
      <p:grpSp>
        <p:nvGrpSpPr>
          <p:cNvPr id="360" name="Google Shape;360;p16"/>
          <p:cNvGrpSpPr/>
          <p:nvPr/>
        </p:nvGrpSpPr>
        <p:grpSpPr>
          <a:xfrm>
            <a:off x="695886" y="3557318"/>
            <a:ext cx="10634878" cy="1519931"/>
            <a:chOff x="425691" y="3372967"/>
            <a:chExt cx="10870799" cy="1553649"/>
          </a:xfrm>
        </p:grpSpPr>
        <p:pic>
          <p:nvPicPr>
            <p:cNvPr id="361" name="Google Shape;361;p16"/>
            <p:cNvPicPr preferRelativeResize="0"/>
            <p:nvPr/>
          </p:nvPicPr>
          <p:blipFill rotWithShape="1">
            <a:blip r:embed="rId8">
              <a:alphaModFix/>
            </a:blip>
            <a:srcRect l="14496" r="10544"/>
            <a:stretch/>
          </p:blipFill>
          <p:spPr>
            <a:xfrm>
              <a:off x="425691" y="3373454"/>
              <a:ext cx="2070883" cy="1553162"/>
            </a:xfrm>
            <a:prstGeom prst="rect">
              <a:avLst/>
            </a:prstGeom>
            <a:noFill/>
            <a:ln w="9525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362" name="Google Shape;362;p16"/>
            <p:cNvPicPr preferRelativeResize="0"/>
            <p:nvPr/>
          </p:nvPicPr>
          <p:blipFill rotWithShape="1">
            <a:blip r:embed="rId9">
              <a:alphaModFix/>
            </a:blip>
            <a:srcRect l="15625" t="25" r="9393" b="-24"/>
            <a:stretch/>
          </p:blipFill>
          <p:spPr>
            <a:xfrm>
              <a:off x="2617339" y="3372967"/>
              <a:ext cx="2071532" cy="1553649"/>
            </a:xfrm>
            <a:prstGeom prst="rect">
              <a:avLst/>
            </a:prstGeom>
            <a:noFill/>
            <a:ln w="9525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363" name="Google Shape;363;p16"/>
            <p:cNvPicPr preferRelativeResize="0"/>
            <p:nvPr/>
          </p:nvPicPr>
          <p:blipFill rotWithShape="1">
            <a:blip r:embed="rId10">
              <a:alphaModFix/>
            </a:blip>
            <a:srcRect l="16278" r="8739"/>
            <a:stretch/>
          </p:blipFill>
          <p:spPr>
            <a:xfrm>
              <a:off x="4820311" y="3372967"/>
              <a:ext cx="2071532" cy="1553649"/>
            </a:xfrm>
            <a:prstGeom prst="rect">
              <a:avLst/>
            </a:prstGeom>
            <a:noFill/>
            <a:ln w="9525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364" name="Google Shape;364;p16"/>
            <p:cNvPicPr preferRelativeResize="0"/>
            <p:nvPr/>
          </p:nvPicPr>
          <p:blipFill rotWithShape="1">
            <a:blip r:embed="rId11">
              <a:alphaModFix/>
            </a:blip>
            <a:srcRect l="15282" t="2428" r="10877" b="-902"/>
            <a:stretch/>
          </p:blipFill>
          <p:spPr>
            <a:xfrm>
              <a:off x="7023284" y="3372967"/>
              <a:ext cx="2071532" cy="1553649"/>
            </a:xfrm>
            <a:prstGeom prst="rect">
              <a:avLst/>
            </a:prstGeom>
            <a:noFill/>
            <a:ln w="9525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365" name="Google Shape;365;p16"/>
            <p:cNvPicPr preferRelativeResize="0"/>
            <p:nvPr/>
          </p:nvPicPr>
          <p:blipFill rotWithShape="1">
            <a:blip r:embed="rId12">
              <a:alphaModFix/>
            </a:blip>
            <a:srcRect l="12509" r="12509"/>
            <a:stretch/>
          </p:blipFill>
          <p:spPr>
            <a:xfrm>
              <a:off x="9224958" y="3372967"/>
              <a:ext cx="2071532" cy="1553649"/>
            </a:xfrm>
            <a:prstGeom prst="rect">
              <a:avLst/>
            </a:prstGeom>
            <a:noFill/>
            <a:ln w="9525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</p:spPr>
        </p:pic>
      </p:grpSp>
      <p:grpSp>
        <p:nvGrpSpPr>
          <p:cNvPr id="366" name="Google Shape;366;p16"/>
          <p:cNvGrpSpPr/>
          <p:nvPr/>
        </p:nvGrpSpPr>
        <p:grpSpPr>
          <a:xfrm>
            <a:off x="786129" y="2969011"/>
            <a:ext cx="10233510" cy="446407"/>
            <a:chOff x="515448" y="2724065"/>
            <a:chExt cx="10422297" cy="456310"/>
          </a:xfrm>
        </p:grpSpPr>
        <p:sp>
          <p:nvSpPr>
            <p:cNvPr id="367" name="Google Shape;367;p16"/>
            <p:cNvSpPr/>
            <p:nvPr/>
          </p:nvSpPr>
          <p:spPr>
            <a:xfrm>
              <a:off x="515448" y="2771389"/>
              <a:ext cx="1930966" cy="4089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rgbClr val="A5A5A5"/>
                  </a:solidFill>
                  <a:latin typeface="Open Sans"/>
                  <a:ea typeface="Open Sans"/>
                  <a:cs typeface="Open Sans"/>
                  <a:sym typeface="Open Sans"/>
                </a:rPr>
                <a:t>1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rgbClr val="1F3864"/>
                  </a:solidFill>
                  <a:latin typeface="Open Sans"/>
                  <a:ea typeface="Open Sans"/>
                  <a:cs typeface="Open Sans"/>
                  <a:sym typeface="Open Sans"/>
                </a:rPr>
                <a:t>3D Object to be revAMped</a:t>
              </a:r>
              <a:endParaRPr sz="1000" i="0">
                <a:solidFill>
                  <a:srgbClr val="1F3864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68" name="Google Shape;368;p16"/>
            <p:cNvSpPr/>
            <p:nvPr/>
          </p:nvSpPr>
          <p:spPr>
            <a:xfrm>
              <a:off x="2732599" y="2743126"/>
              <a:ext cx="1937894" cy="4089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rgbClr val="A5A5A5"/>
                  </a:solidFill>
                  <a:latin typeface="Open Sans"/>
                  <a:ea typeface="Open Sans"/>
                  <a:cs typeface="Open Sans"/>
                  <a:sym typeface="Open Sans"/>
                </a:rPr>
                <a:t>2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rgbClr val="1F3864"/>
                  </a:solidFill>
                  <a:latin typeface="Open Sans"/>
                  <a:ea typeface="Open Sans"/>
                  <a:cs typeface="Open Sans"/>
                  <a:sym typeface="Open Sans"/>
                </a:rPr>
                <a:t>Driving the mobile-robot</a:t>
              </a:r>
              <a:endParaRPr/>
            </a:p>
          </p:txBody>
        </p:sp>
        <p:sp>
          <p:nvSpPr>
            <p:cNvPr id="369" name="Google Shape;369;p16"/>
            <p:cNvSpPr/>
            <p:nvPr/>
          </p:nvSpPr>
          <p:spPr>
            <a:xfrm>
              <a:off x="4950694" y="2731375"/>
              <a:ext cx="1762176" cy="4089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rgbClr val="A5A5A5"/>
                  </a:solidFill>
                  <a:latin typeface="Open Sans"/>
                  <a:ea typeface="Open Sans"/>
                  <a:cs typeface="Open Sans"/>
                  <a:sym typeface="Open Sans"/>
                </a:rPr>
                <a:t>3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rgbClr val="1F3864"/>
                  </a:solidFill>
                  <a:latin typeface="Open Sans"/>
                  <a:ea typeface="Open Sans"/>
                  <a:cs typeface="Open Sans"/>
                  <a:sym typeface="Open Sans"/>
                </a:rPr>
                <a:t>Real Sense Positioning</a:t>
              </a:r>
              <a:endParaRPr/>
            </a:p>
          </p:txBody>
        </p:sp>
        <p:sp>
          <p:nvSpPr>
            <p:cNvPr id="370" name="Google Shape;370;p16"/>
            <p:cNvSpPr/>
            <p:nvPr/>
          </p:nvSpPr>
          <p:spPr>
            <a:xfrm>
              <a:off x="7224718" y="2724065"/>
              <a:ext cx="1512012" cy="4089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rgbClr val="A5A5A5"/>
                  </a:solidFill>
                  <a:latin typeface="Open Sans"/>
                  <a:ea typeface="Open Sans"/>
                  <a:cs typeface="Open Sans"/>
                  <a:sym typeface="Open Sans"/>
                </a:rPr>
                <a:t>4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rgbClr val="1F3864"/>
                  </a:solidFill>
                  <a:latin typeface="Open Sans"/>
                  <a:ea typeface="Open Sans"/>
                  <a:cs typeface="Open Sans"/>
                  <a:sym typeface="Open Sans"/>
                </a:rPr>
                <a:t>Scanning Trajectory</a:t>
              </a:r>
              <a:endParaRPr/>
            </a:p>
          </p:txBody>
        </p:sp>
        <p:sp>
          <p:nvSpPr>
            <p:cNvPr id="371" name="Google Shape;371;p16"/>
            <p:cNvSpPr/>
            <p:nvPr/>
          </p:nvSpPr>
          <p:spPr>
            <a:xfrm>
              <a:off x="9425733" y="2731375"/>
              <a:ext cx="1512012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rgbClr val="A5A5A5"/>
                  </a:solidFill>
                  <a:latin typeface="Open Sans"/>
                  <a:ea typeface="Open Sans"/>
                  <a:cs typeface="Open Sans"/>
                  <a:sym typeface="Open Sans"/>
                </a:rPr>
                <a:t>5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rgbClr val="1F3864"/>
                  </a:solidFill>
                  <a:latin typeface="Open Sans"/>
                  <a:ea typeface="Open Sans"/>
                  <a:cs typeface="Open Sans"/>
                  <a:sym typeface="Open Sans"/>
                </a:rPr>
                <a:t>Point Cloud Collection</a:t>
              </a:r>
              <a:endParaRPr/>
            </a:p>
          </p:txBody>
        </p:sp>
      </p:grpSp>
      <p:grpSp>
        <p:nvGrpSpPr>
          <p:cNvPr id="372" name="Google Shape;372;p16"/>
          <p:cNvGrpSpPr/>
          <p:nvPr/>
        </p:nvGrpSpPr>
        <p:grpSpPr>
          <a:xfrm>
            <a:off x="797903" y="5106946"/>
            <a:ext cx="10302034" cy="407887"/>
            <a:chOff x="525189" y="4947675"/>
            <a:chExt cx="10530572" cy="416936"/>
          </a:xfrm>
        </p:grpSpPr>
        <p:sp>
          <p:nvSpPr>
            <p:cNvPr id="373" name="Google Shape;373;p16"/>
            <p:cNvSpPr/>
            <p:nvPr/>
          </p:nvSpPr>
          <p:spPr>
            <a:xfrm>
              <a:off x="525189" y="4947676"/>
              <a:ext cx="1778017" cy="4089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rgbClr val="A5A5A5"/>
                  </a:solidFill>
                  <a:latin typeface="Open Sans"/>
                  <a:ea typeface="Open Sans"/>
                  <a:cs typeface="Open Sans"/>
                  <a:sym typeface="Open Sans"/>
                </a:rPr>
                <a:t>6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rgbClr val="1F3864"/>
                  </a:solidFill>
                  <a:latin typeface="Open Sans"/>
                  <a:ea typeface="Open Sans"/>
                  <a:cs typeface="Open Sans"/>
                  <a:sym typeface="Open Sans"/>
                </a:rPr>
                <a:t>Surface Re-construction</a:t>
              </a:r>
              <a:endParaRPr/>
            </a:p>
          </p:txBody>
        </p:sp>
        <p:sp>
          <p:nvSpPr>
            <p:cNvPr id="374" name="Google Shape;374;p16"/>
            <p:cNvSpPr/>
            <p:nvPr/>
          </p:nvSpPr>
          <p:spPr>
            <a:xfrm>
              <a:off x="2734397" y="4947986"/>
              <a:ext cx="1918805" cy="4089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rgbClr val="A5A5A5"/>
                  </a:solidFill>
                  <a:latin typeface="Open Sans"/>
                  <a:ea typeface="Open Sans"/>
                  <a:cs typeface="Open Sans"/>
                  <a:sym typeface="Open Sans"/>
                </a:rPr>
                <a:t>7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rgbClr val="1F3864"/>
                  </a:solidFill>
                  <a:latin typeface="Open Sans"/>
                  <a:ea typeface="Open Sans"/>
                  <a:cs typeface="Open Sans"/>
                  <a:sym typeface="Open Sans"/>
                </a:rPr>
                <a:t>Printing Region Identifying</a:t>
              </a:r>
              <a:endParaRPr/>
            </a:p>
          </p:txBody>
        </p:sp>
        <p:sp>
          <p:nvSpPr>
            <p:cNvPr id="375" name="Google Shape;375;p16"/>
            <p:cNvSpPr/>
            <p:nvPr/>
          </p:nvSpPr>
          <p:spPr>
            <a:xfrm>
              <a:off x="4750177" y="4955624"/>
              <a:ext cx="2202886" cy="4089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rgbClr val="A5A5A5"/>
                  </a:solidFill>
                  <a:latin typeface="Open Sans"/>
                  <a:ea typeface="Open Sans"/>
                  <a:cs typeface="Open Sans"/>
                  <a:sym typeface="Open Sans"/>
                </a:rPr>
                <a:t>8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rgbClr val="1F3864"/>
                  </a:solidFill>
                  <a:latin typeface="Open Sans"/>
                  <a:ea typeface="Open Sans"/>
                  <a:cs typeface="Open Sans"/>
                  <a:sym typeface="Open Sans"/>
                </a:rPr>
                <a:t>Printing Path Design Generation</a:t>
              </a:r>
              <a:endParaRPr/>
            </a:p>
          </p:txBody>
        </p:sp>
        <p:sp>
          <p:nvSpPr>
            <p:cNvPr id="376" name="Google Shape;376;p16"/>
            <p:cNvSpPr/>
            <p:nvPr/>
          </p:nvSpPr>
          <p:spPr>
            <a:xfrm>
              <a:off x="7247035" y="4947675"/>
              <a:ext cx="1625551" cy="4089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rgbClr val="A5A5A5"/>
                  </a:solidFill>
                  <a:latin typeface="Open Sans"/>
                  <a:ea typeface="Open Sans"/>
                  <a:cs typeface="Open Sans"/>
                  <a:sym typeface="Open Sans"/>
                </a:rPr>
                <a:t>9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rgbClr val="1F3864"/>
                  </a:solidFill>
                  <a:latin typeface="Open Sans"/>
                  <a:ea typeface="Open Sans"/>
                  <a:cs typeface="Open Sans"/>
                  <a:sym typeface="Open Sans"/>
                </a:rPr>
                <a:t>Path Print Simulation</a:t>
              </a:r>
              <a:endParaRPr/>
            </a:p>
          </p:txBody>
        </p:sp>
        <p:sp>
          <p:nvSpPr>
            <p:cNvPr id="377" name="Google Shape;377;p16"/>
            <p:cNvSpPr/>
            <p:nvPr/>
          </p:nvSpPr>
          <p:spPr>
            <a:xfrm>
              <a:off x="9456123" y="4955622"/>
              <a:ext cx="1599638" cy="4089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rgbClr val="A5A5A5"/>
                  </a:solidFill>
                  <a:latin typeface="Open Sans"/>
                  <a:ea typeface="Open Sans"/>
                  <a:cs typeface="Open Sans"/>
                  <a:sym typeface="Open Sans"/>
                </a:rPr>
                <a:t>10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rgbClr val="1F3864"/>
                  </a:solidFill>
                  <a:latin typeface="Open Sans"/>
                  <a:ea typeface="Open Sans"/>
                  <a:cs typeface="Open Sans"/>
                  <a:sym typeface="Open Sans"/>
                </a:rPr>
                <a:t>Extrusion 3D Printing</a:t>
              </a:r>
              <a:endParaRPr/>
            </a:p>
          </p:txBody>
        </p:sp>
      </p:grpSp>
      <p:sp>
        <p:nvSpPr>
          <p:cNvPr id="378" name="Google Shape;378;p16"/>
          <p:cNvSpPr/>
          <p:nvPr/>
        </p:nvSpPr>
        <p:spPr>
          <a:xfrm>
            <a:off x="4480874" y="5869773"/>
            <a:ext cx="323025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1F3864"/>
                </a:solidFill>
                <a:latin typeface="Open Sans"/>
                <a:ea typeface="Open Sans"/>
                <a:cs typeface="Open Sans"/>
                <a:sym typeface="Open Sans"/>
              </a:rPr>
              <a:t>revAMp Fabrication Method</a:t>
            </a:r>
            <a:endParaRPr/>
          </a:p>
        </p:txBody>
      </p:sp>
      <p:sp>
        <p:nvSpPr>
          <p:cNvPr id="379" name="Google Shape;379;p16"/>
          <p:cNvSpPr/>
          <p:nvPr/>
        </p:nvSpPr>
        <p:spPr>
          <a:xfrm>
            <a:off x="269456" y="3383422"/>
            <a:ext cx="11149297" cy="2959619"/>
          </a:xfrm>
          <a:prstGeom prst="rect">
            <a:avLst/>
          </a:prstGeom>
          <a:solidFill>
            <a:srgbClr val="FFFFFF">
              <a:alpha val="8078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80" name="Google Shape;380;p16"/>
          <p:cNvGrpSpPr/>
          <p:nvPr/>
        </p:nvGrpSpPr>
        <p:grpSpPr>
          <a:xfrm>
            <a:off x="11133056" y="5392131"/>
            <a:ext cx="1058944" cy="1369332"/>
            <a:chOff x="10706145" y="4692275"/>
            <a:chExt cx="1566986" cy="2014939"/>
          </a:xfrm>
        </p:grpSpPr>
        <p:pic>
          <p:nvPicPr>
            <p:cNvPr id="381" name="Google Shape;381;p16"/>
            <p:cNvPicPr preferRelativeResize="0"/>
            <p:nvPr/>
          </p:nvPicPr>
          <p:blipFill rotWithShape="1">
            <a:blip r:embed="rId13">
              <a:alphaModFix/>
            </a:blip>
            <a:srcRect/>
            <a:stretch/>
          </p:blipFill>
          <p:spPr>
            <a:xfrm>
              <a:off x="10706145" y="4692275"/>
              <a:ext cx="1566986" cy="14056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2" name="Google Shape;382;p16"/>
            <p:cNvPicPr preferRelativeResize="0"/>
            <p:nvPr/>
          </p:nvPicPr>
          <p:blipFill rotWithShape="1">
            <a:blip r:embed="rId14">
              <a:alphaModFix/>
            </a:blip>
            <a:srcRect/>
            <a:stretch/>
          </p:blipFill>
          <p:spPr>
            <a:xfrm>
              <a:off x="10755003" y="6091518"/>
              <a:ext cx="1260348" cy="61569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83" name="Google Shape;383;p16"/>
          <p:cNvSpPr/>
          <p:nvPr/>
        </p:nvSpPr>
        <p:spPr>
          <a:xfrm>
            <a:off x="269455" y="1072535"/>
            <a:ext cx="6816271" cy="2356465"/>
          </a:xfrm>
          <a:prstGeom prst="rect">
            <a:avLst/>
          </a:prstGeom>
          <a:solidFill>
            <a:srgbClr val="FFFFFF">
              <a:alpha val="8078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4" name="Google Shape;384;p16"/>
          <p:cNvSpPr/>
          <p:nvPr/>
        </p:nvSpPr>
        <p:spPr>
          <a:xfrm>
            <a:off x="9240806" y="1026956"/>
            <a:ext cx="2564570" cy="2356465"/>
          </a:xfrm>
          <a:prstGeom prst="rect">
            <a:avLst/>
          </a:prstGeom>
          <a:solidFill>
            <a:srgbClr val="FFFFFF">
              <a:alpha val="8078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17"/>
          <p:cNvSpPr txBox="1"/>
          <p:nvPr/>
        </p:nvSpPr>
        <p:spPr>
          <a:xfrm>
            <a:off x="286871" y="224118"/>
            <a:ext cx="3836894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00B0F0"/>
                </a:solidFill>
                <a:latin typeface="Open Sans"/>
                <a:ea typeface="Open Sans"/>
                <a:cs typeface="Open Sans"/>
                <a:sym typeface="Open Sans"/>
              </a:rPr>
              <a:t>Workflow</a:t>
            </a:r>
            <a:endParaRPr sz="3200">
              <a:solidFill>
                <a:srgbClr val="00B0F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390" name="Google Shape;390;p17"/>
          <p:cNvCxnSpPr/>
          <p:nvPr/>
        </p:nvCxnSpPr>
        <p:spPr>
          <a:xfrm rot="10800000" flipH="1">
            <a:off x="0" y="808893"/>
            <a:ext cx="4123765" cy="11034"/>
          </a:xfrm>
          <a:prstGeom prst="straightConnector1">
            <a:avLst/>
          </a:prstGeom>
          <a:noFill/>
          <a:ln w="9525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391" name="Google Shape;391;p17"/>
          <p:cNvGrpSpPr/>
          <p:nvPr/>
        </p:nvGrpSpPr>
        <p:grpSpPr>
          <a:xfrm>
            <a:off x="11133056" y="5392131"/>
            <a:ext cx="1058944" cy="1369332"/>
            <a:chOff x="10706145" y="4692275"/>
            <a:chExt cx="1566986" cy="2014939"/>
          </a:xfrm>
        </p:grpSpPr>
        <p:pic>
          <p:nvPicPr>
            <p:cNvPr id="392" name="Google Shape;392;p17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0706145" y="4692275"/>
              <a:ext cx="1566986" cy="14056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3" name="Google Shape;393;p17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0755003" y="6091518"/>
              <a:ext cx="1260348" cy="61569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94" name="Google Shape;394;p17"/>
          <p:cNvPicPr preferRelativeResize="0"/>
          <p:nvPr/>
        </p:nvPicPr>
        <p:blipFill rotWithShape="1">
          <a:blip r:embed="rId5">
            <a:alphaModFix/>
          </a:blip>
          <a:srcRect l="12520" r="12520"/>
          <a:stretch/>
        </p:blipFill>
        <p:spPr>
          <a:xfrm>
            <a:off x="3883788" y="1769841"/>
            <a:ext cx="4424423" cy="3318317"/>
          </a:xfrm>
          <a:prstGeom prst="rect">
            <a:avLst/>
          </a:prstGeom>
          <a:noFill/>
          <a:ln w="9525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95" name="Google Shape;395;p17"/>
          <p:cNvSpPr/>
          <p:nvPr/>
        </p:nvSpPr>
        <p:spPr>
          <a:xfrm>
            <a:off x="286871" y="819927"/>
            <a:ext cx="228293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1F3864"/>
                </a:solidFill>
                <a:latin typeface="Open Sans"/>
                <a:ea typeface="Open Sans"/>
                <a:cs typeface="Open Sans"/>
                <a:sym typeface="Open Sans"/>
              </a:rPr>
              <a:t>Scanning Trajectory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18"/>
          <p:cNvSpPr txBox="1"/>
          <p:nvPr/>
        </p:nvSpPr>
        <p:spPr>
          <a:xfrm>
            <a:off x="286871" y="224118"/>
            <a:ext cx="3836894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00B0F0"/>
                </a:solidFill>
                <a:latin typeface="Open Sans"/>
                <a:ea typeface="Open Sans"/>
                <a:cs typeface="Open Sans"/>
                <a:sym typeface="Open Sans"/>
              </a:rPr>
              <a:t>Workflow</a:t>
            </a:r>
            <a:endParaRPr sz="3200">
              <a:solidFill>
                <a:srgbClr val="00B0F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401" name="Google Shape;401;p18"/>
          <p:cNvCxnSpPr/>
          <p:nvPr/>
        </p:nvCxnSpPr>
        <p:spPr>
          <a:xfrm rot="10800000" flipH="1">
            <a:off x="0" y="808893"/>
            <a:ext cx="4123765" cy="11034"/>
          </a:xfrm>
          <a:prstGeom prst="straightConnector1">
            <a:avLst/>
          </a:prstGeom>
          <a:noFill/>
          <a:ln w="9525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402" name="Google Shape;402;p18"/>
          <p:cNvGrpSpPr/>
          <p:nvPr/>
        </p:nvGrpSpPr>
        <p:grpSpPr>
          <a:xfrm>
            <a:off x="695886" y="1438653"/>
            <a:ext cx="10634878" cy="1530358"/>
            <a:chOff x="425692" y="1169296"/>
            <a:chExt cx="10870799" cy="1564307"/>
          </a:xfrm>
        </p:grpSpPr>
        <p:pic>
          <p:nvPicPr>
            <p:cNvPr id="403" name="Google Shape;403;p18"/>
            <p:cNvPicPr preferRelativeResize="0"/>
            <p:nvPr/>
          </p:nvPicPr>
          <p:blipFill rotWithShape="1">
            <a:blip r:embed="rId3">
              <a:alphaModFix/>
            </a:blip>
            <a:srcRect l="12521" r="12520"/>
            <a:stretch/>
          </p:blipFill>
          <p:spPr>
            <a:xfrm>
              <a:off x="425692" y="1169296"/>
              <a:ext cx="2070883" cy="1553162"/>
            </a:xfrm>
            <a:prstGeom prst="rect">
              <a:avLst/>
            </a:prstGeom>
            <a:noFill/>
            <a:ln w="9525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404" name="Google Shape;404;p18"/>
            <p:cNvPicPr preferRelativeResize="0"/>
            <p:nvPr/>
          </p:nvPicPr>
          <p:blipFill rotWithShape="1">
            <a:blip r:embed="rId4">
              <a:alphaModFix/>
            </a:blip>
            <a:srcRect l="12520" r="12520"/>
            <a:stretch/>
          </p:blipFill>
          <p:spPr>
            <a:xfrm>
              <a:off x="2617340" y="1169296"/>
              <a:ext cx="2070883" cy="1553162"/>
            </a:xfrm>
            <a:prstGeom prst="rect">
              <a:avLst/>
            </a:prstGeom>
            <a:noFill/>
            <a:ln w="9525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405" name="Google Shape;405;p18"/>
            <p:cNvPicPr preferRelativeResize="0"/>
            <p:nvPr/>
          </p:nvPicPr>
          <p:blipFill rotWithShape="1">
            <a:blip r:embed="rId5">
              <a:alphaModFix/>
            </a:blip>
            <a:srcRect l="10562" r="14476"/>
            <a:stretch/>
          </p:blipFill>
          <p:spPr>
            <a:xfrm>
              <a:off x="4820961" y="1180441"/>
              <a:ext cx="2070883" cy="1553162"/>
            </a:xfrm>
            <a:prstGeom prst="rect">
              <a:avLst/>
            </a:prstGeom>
            <a:noFill/>
            <a:ln w="9525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406" name="Google Shape;406;p18"/>
            <p:cNvPicPr preferRelativeResize="0"/>
            <p:nvPr/>
          </p:nvPicPr>
          <p:blipFill rotWithShape="1">
            <a:blip r:embed="rId6">
              <a:alphaModFix/>
            </a:blip>
            <a:srcRect l="12520" r="12520"/>
            <a:stretch/>
          </p:blipFill>
          <p:spPr>
            <a:xfrm>
              <a:off x="7023285" y="1169296"/>
              <a:ext cx="2070883" cy="1553162"/>
            </a:xfrm>
            <a:prstGeom prst="rect">
              <a:avLst/>
            </a:prstGeom>
            <a:noFill/>
            <a:ln w="9525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407" name="Google Shape;407;p18"/>
            <p:cNvPicPr preferRelativeResize="0"/>
            <p:nvPr/>
          </p:nvPicPr>
          <p:blipFill rotWithShape="1">
            <a:blip r:embed="rId7">
              <a:alphaModFix/>
            </a:blip>
            <a:srcRect l="14609" r="10430"/>
            <a:stretch/>
          </p:blipFill>
          <p:spPr>
            <a:xfrm>
              <a:off x="9225608" y="1169296"/>
              <a:ext cx="2070883" cy="1553162"/>
            </a:xfrm>
            <a:prstGeom prst="rect">
              <a:avLst/>
            </a:prstGeom>
            <a:noFill/>
            <a:ln w="9525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</p:spPr>
        </p:pic>
      </p:grpSp>
      <p:grpSp>
        <p:nvGrpSpPr>
          <p:cNvPr id="408" name="Google Shape;408;p18"/>
          <p:cNvGrpSpPr/>
          <p:nvPr/>
        </p:nvGrpSpPr>
        <p:grpSpPr>
          <a:xfrm>
            <a:off x="695886" y="3557318"/>
            <a:ext cx="10634878" cy="1519931"/>
            <a:chOff x="425691" y="3372967"/>
            <a:chExt cx="10870799" cy="1553649"/>
          </a:xfrm>
        </p:grpSpPr>
        <p:pic>
          <p:nvPicPr>
            <p:cNvPr id="409" name="Google Shape;409;p18"/>
            <p:cNvPicPr preferRelativeResize="0"/>
            <p:nvPr/>
          </p:nvPicPr>
          <p:blipFill rotWithShape="1">
            <a:blip r:embed="rId8">
              <a:alphaModFix/>
            </a:blip>
            <a:srcRect l="14496" r="10544"/>
            <a:stretch/>
          </p:blipFill>
          <p:spPr>
            <a:xfrm>
              <a:off x="425691" y="3373454"/>
              <a:ext cx="2070883" cy="1553162"/>
            </a:xfrm>
            <a:prstGeom prst="rect">
              <a:avLst/>
            </a:prstGeom>
            <a:noFill/>
            <a:ln w="9525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410" name="Google Shape;410;p18"/>
            <p:cNvPicPr preferRelativeResize="0"/>
            <p:nvPr/>
          </p:nvPicPr>
          <p:blipFill rotWithShape="1">
            <a:blip r:embed="rId9">
              <a:alphaModFix/>
            </a:blip>
            <a:srcRect l="15625" t="25" r="9393" b="-24"/>
            <a:stretch/>
          </p:blipFill>
          <p:spPr>
            <a:xfrm>
              <a:off x="2617339" y="3372967"/>
              <a:ext cx="2071532" cy="1553649"/>
            </a:xfrm>
            <a:prstGeom prst="rect">
              <a:avLst/>
            </a:prstGeom>
            <a:noFill/>
            <a:ln w="9525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411" name="Google Shape;411;p18"/>
            <p:cNvPicPr preferRelativeResize="0"/>
            <p:nvPr/>
          </p:nvPicPr>
          <p:blipFill rotWithShape="1">
            <a:blip r:embed="rId10">
              <a:alphaModFix/>
            </a:blip>
            <a:srcRect l="16278" r="8739"/>
            <a:stretch/>
          </p:blipFill>
          <p:spPr>
            <a:xfrm>
              <a:off x="4820311" y="3372967"/>
              <a:ext cx="2071532" cy="1553649"/>
            </a:xfrm>
            <a:prstGeom prst="rect">
              <a:avLst/>
            </a:prstGeom>
            <a:noFill/>
            <a:ln w="9525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412" name="Google Shape;412;p18"/>
            <p:cNvPicPr preferRelativeResize="0"/>
            <p:nvPr/>
          </p:nvPicPr>
          <p:blipFill rotWithShape="1">
            <a:blip r:embed="rId11">
              <a:alphaModFix/>
            </a:blip>
            <a:srcRect l="15282" t="2428" r="10877" b="-902"/>
            <a:stretch/>
          </p:blipFill>
          <p:spPr>
            <a:xfrm>
              <a:off x="7023284" y="3372967"/>
              <a:ext cx="2071532" cy="1553649"/>
            </a:xfrm>
            <a:prstGeom prst="rect">
              <a:avLst/>
            </a:prstGeom>
            <a:noFill/>
            <a:ln w="9525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413" name="Google Shape;413;p18"/>
            <p:cNvPicPr preferRelativeResize="0"/>
            <p:nvPr/>
          </p:nvPicPr>
          <p:blipFill rotWithShape="1">
            <a:blip r:embed="rId12">
              <a:alphaModFix/>
            </a:blip>
            <a:srcRect l="12509" r="12509"/>
            <a:stretch/>
          </p:blipFill>
          <p:spPr>
            <a:xfrm>
              <a:off x="9224958" y="3372967"/>
              <a:ext cx="2071532" cy="1553649"/>
            </a:xfrm>
            <a:prstGeom prst="rect">
              <a:avLst/>
            </a:prstGeom>
            <a:noFill/>
            <a:ln w="9525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</p:spPr>
        </p:pic>
      </p:grpSp>
      <p:grpSp>
        <p:nvGrpSpPr>
          <p:cNvPr id="414" name="Google Shape;414;p18"/>
          <p:cNvGrpSpPr/>
          <p:nvPr/>
        </p:nvGrpSpPr>
        <p:grpSpPr>
          <a:xfrm>
            <a:off x="786129" y="2969011"/>
            <a:ext cx="10233510" cy="446407"/>
            <a:chOff x="515448" y="2724065"/>
            <a:chExt cx="10422297" cy="456310"/>
          </a:xfrm>
        </p:grpSpPr>
        <p:sp>
          <p:nvSpPr>
            <p:cNvPr id="415" name="Google Shape;415;p18"/>
            <p:cNvSpPr/>
            <p:nvPr/>
          </p:nvSpPr>
          <p:spPr>
            <a:xfrm>
              <a:off x="515448" y="2771389"/>
              <a:ext cx="1930966" cy="4089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rgbClr val="A5A5A5"/>
                  </a:solidFill>
                  <a:latin typeface="Open Sans"/>
                  <a:ea typeface="Open Sans"/>
                  <a:cs typeface="Open Sans"/>
                  <a:sym typeface="Open Sans"/>
                </a:rPr>
                <a:t>1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rgbClr val="1F3864"/>
                  </a:solidFill>
                  <a:latin typeface="Open Sans"/>
                  <a:ea typeface="Open Sans"/>
                  <a:cs typeface="Open Sans"/>
                  <a:sym typeface="Open Sans"/>
                </a:rPr>
                <a:t>3D Object to be revAMped</a:t>
              </a:r>
              <a:endParaRPr sz="1000" i="0">
                <a:solidFill>
                  <a:srgbClr val="1F3864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16" name="Google Shape;416;p18"/>
            <p:cNvSpPr/>
            <p:nvPr/>
          </p:nvSpPr>
          <p:spPr>
            <a:xfrm>
              <a:off x="2732599" y="2743126"/>
              <a:ext cx="1937894" cy="4089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rgbClr val="A5A5A5"/>
                  </a:solidFill>
                  <a:latin typeface="Open Sans"/>
                  <a:ea typeface="Open Sans"/>
                  <a:cs typeface="Open Sans"/>
                  <a:sym typeface="Open Sans"/>
                </a:rPr>
                <a:t>2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rgbClr val="1F3864"/>
                  </a:solidFill>
                  <a:latin typeface="Open Sans"/>
                  <a:ea typeface="Open Sans"/>
                  <a:cs typeface="Open Sans"/>
                  <a:sym typeface="Open Sans"/>
                </a:rPr>
                <a:t>Driving the mobile-robot</a:t>
              </a:r>
              <a:endParaRPr/>
            </a:p>
          </p:txBody>
        </p:sp>
        <p:sp>
          <p:nvSpPr>
            <p:cNvPr id="417" name="Google Shape;417;p18"/>
            <p:cNvSpPr/>
            <p:nvPr/>
          </p:nvSpPr>
          <p:spPr>
            <a:xfrm>
              <a:off x="4950694" y="2731375"/>
              <a:ext cx="1762176" cy="4089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rgbClr val="A5A5A5"/>
                  </a:solidFill>
                  <a:latin typeface="Open Sans"/>
                  <a:ea typeface="Open Sans"/>
                  <a:cs typeface="Open Sans"/>
                  <a:sym typeface="Open Sans"/>
                </a:rPr>
                <a:t>3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rgbClr val="1F3864"/>
                  </a:solidFill>
                  <a:latin typeface="Open Sans"/>
                  <a:ea typeface="Open Sans"/>
                  <a:cs typeface="Open Sans"/>
                  <a:sym typeface="Open Sans"/>
                </a:rPr>
                <a:t>Real Sense Positioning</a:t>
              </a:r>
              <a:endParaRPr/>
            </a:p>
          </p:txBody>
        </p:sp>
        <p:sp>
          <p:nvSpPr>
            <p:cNvPr id="418" name="Google Shape;418;p18"/>
            <p:cNvSpPr/>
            <p:nvPr/>
          </p:nvSpPr>
          <p:spPr>
            <a:xfrm>
              <a:off x="7224718" y="2724065"/>
              <a:ext cx="1512012" cy="4089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rgbClr val="A5A5A5"/>
                  </a:solidFill>
                  <a:latin typeface="Open Sans"/>
                  <a:ea typeface="Open Sans"/>
                  <a:cs typeface="Open Sans"/>
                  <a:sym typeface="Open Sans"/>
                </a:rPr>
                <a:t>4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rgbClr val="1F3864"/>
                  </a:solidFill>
                  <a:latin typeface="Open Sans"/>
                  <a:ea typeface="Open Sans"/>
                  <a:cs typeface="Open Sans"/>
                  <a:sym typeface="Open Sans"/>
                </a:rPr>
                <a:t>Scanning Trajectory</a:t>
              </a:r>
              <a:endParaRPr/>
            </a:p>
          </p:txBody>
        </p:sp>
        <p:sp>
          <p:nvSpPr>
            <p:cNvPr id="419" name="Google Shape;419;p18"/>
            <p:cNvSpPr/>
            <p:nvPr/>
          </p:nvSpPr>
          <p:spPr>
            <a:xfrm>
              <a:off x="9425733" y="2731375"/>
              <a:ext cx="1512012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rgbClr val="A5A5A5"/>
                  </a:solidFill>
                  <a:latin typeface="Open Sans"/>
                  <a:ea typeface="Open Sans"/>
                  <a:cs typeface="Open Sans"/>
                  <a:sym typeface="Open Sans"/>
                </a:rPr>
                <a:t>5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rgbClr val="1F3864"/>
                  </a:solidFill>
                  <a:latin typeface="Open Sans"/>
                  <a:ea typeface="Open Sans"/>
                  <a:cs typeface="Open Sans"/>
                  <a:sym typeface="Open Sans"/>
                </a:rPr>
                <a:t>Point Cloud Collection</a:t>
              </a:r>
              <a:endParaRPr/>
            </a:p>
          </p:txBody>
        </p:sp>
      </p:grpSp>
      <p:grpSp>
        <p:nvGrpSpPr>
          <p:cNvPr id="420" name="Google Shape;420;p18"/>
          <p:cNvGrpSpPr/>
          <p:nvPr/>
        </p:nvGrpSpPr>
        <p:grpSpPr>
          <a:xfrm>
            <a:off x="797903" y="5106946"/>
            <a:ext cx="10302034" cy="407887"/>
            <a:chOff x="525189" y="4947675"/>
            <a:chExt cx="10530572" cy="416936"/>
          </a:xfrm>
        </p:grpSpPr>
        <p:sp>
          <p:nvSpPr>
            <p:cNvPr id="421" name="Google Shape;421;p18"/>
            <p:cNvSpPr/>
            <p:nvPr/>
          </p:nvSpPr>
          <p:spPr>
            <a:xfrm>
              <a:off x="525189" y="4947676"/>
              <a:ext cx="1778017" cy="4089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rgbClr val="A5A5A5"/>
                  </a:solidFill>
                  <a:latin typeface="Open Sans"/>
                  <a:ea typeface="Open Sans"/>
                  <a:cs typeface="Open Sans"/>
                  <a:sym typeface="Open Sans"/>
                </a:rPr>
                <a:t>6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rgbClr val="1F3864"/>
                  </a:solidFill>
                  <a:latin typeface="Open Sans"/>
                  <a:ea typeface="Open Sans"/>
                  <a:cs typeface="Open Sans"/>
                  <a:sym typeface="Open Sans"/>
                </a:rPr>
                <a:t>Surface Re-construction</a:t>
              </a:r>
              <a:endParaRPr/>
            </a:p>
          </p:txBody>
        </p:sp>
        <p:sp>
          <p:nvSpPr>
            <p:cNvPr id="422" name="Google Shape;422;p18"/>
            <p:cNvSpPr/>
            <p:nvPr/>
          </p:nvSpPr>
          <p:spPr>
            <a:xfrm>
              <a:off x="2734397" y="4947986"/>
              <a:ext cx="1918805" cy="4089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rgbClr val="A5A5A5"/>
                  </a:solidFill>
                  <a:latin typeface="Open Sans"/>
                  <a:ea typeface="Open Sans"/>
                  <a:cs typeface="Open Sans"/>
                  <a:sym typeface="Open Sans"/>
                </a:rPr>
                <a:t>7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rgbClr val="1F3864"/>
                  </a:solidFill>
                  <a:latin typeface="Open Sans"/>
                  <a:ea typeface="Open Sans"/>
                  <a:cs typeface="Open Sans"/>
                  <a:sym typeface="Open Sans"/>
                </a:rPr>
                <a:t>Printing Region Identifying</a:t>
              </a:r>
              <a:endParaRPr/>
            </a:p>
          </p:txBody>
        </p:sp>
        <p:sp>
          <p:nvSpPr>
            <p:cNvPr id="423" name="Google Shape;423;p18"/>
            <p:cNvSpPr/>
            <p:nvPr/>
          </p:nvSpPr>
          <p:spPr>
            <a:xfrm>
              <a:off x="4750177" y="4955624"/>
              <a:ext cx="2202886" cy="4089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rgbClr val="A5A5A5"/>
                  </a:solidFill>
                  <a:latin typeface="Open Sans"/>
                  <a:ea typeface="Open Sans"/>
                  <a:cs typeface="Open Sans"/>
                  <a:sym typeface="Open Sans"/>
                </a:rPr>
                <a:t>8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rgbClr val="1F3864"/>
                  </a:solidFill>
                  <a:latin typeface="Open Sans"/>
                  <a:ea typeface="Open Sans"/>
                  <a:cs typeface="Open Sans"/>
                  <a:sym typeface="Open Sans"/>
                </a:rPr>
                <a:t>Printing Path Design Generation</a:t>
              </a:r>
              <a:endParaRPr/>
            </a:p>
          </p:txBody>
        </p:sp>
        <p:sp>
          <p:nvSpPr>
            <p:cNvPr id="424" name="Google Shape;424;p18"/>
            <p:cNvSpPr/>
            <p:nvPr/>
          </p:nvSpPr>
          <p:spPr>
            <a:xfrm>
              <a:off x="7247035" y="4947675"/>
              <a:ext cx="1625551" cy="4089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rgbClr val="A5A5A5"/>
                  </a:solidFill>
                  <a:latin typeface="Open Sans"/>
                  <a:ea typeface="Open Sans"/>
                  <a:cs typeface="Open Sans"/>
                  <a:sym typeface="Open Sans"/>
                </a:rPr>
                <a:t>9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rgbClr val="1F3864"/>
                  </a:solidFill>
                  <a:latin typeface="Open Sans"/>
                  <a:ea typeface="Open Sans"/>
                  <a:cs typeface="Open Sans"/>
                  <a:sym typeface="Open Sans"/>
                </a:rPr>
                <a:t>Path Print Simulation</a:t>
              </a:r>
              <a:endParaRPr/>
            </a:p>
          </p:txBody>
        </p:sp>
        <p:sp>
          <p:nvSpPr>
            <p:cNvPr id="425" name="Google Shape;425;p18"/>
            <p:cNvSpPr/>
            <p:nvPr/>
          </p:nvSpPr>
          <p:spPr>
            <a:xfrm>
              <a:off x="9456123" y="4955622"/>
              <a:ext cx="1599638" cy="4089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rgbClr val="A5A5A5"/>
                  </a:solidFill>
                  <a:latin typeface="Open Sans"/>
                  <a:ea typeface="Open Sans"/>
                  <a:cs typeface="Open Sans"/>
                  <a:sym typeface="Open Sans"/>
                </a:rPr>
                <a:t>10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rgbClr val="1F3864"/>
                  </a:solidFill>
                  <a:latin typeface="Open Sans"/>
                  <a:ea typeface="Open Sans"/>
                  <a:cs typeface="Open Sans"/>
                  <a:sym typeface="Open Sans"/>
                </a:rPr>
                <a:t>Extrusion 3D Printing</a:t>
              </a:r>
              <a:endParaRPr/>
            </a:p>
          </p:txBody>
        </p:sp>
      </p:grpSp>
      <p:sp>
        <p:nvSpPr>
          <p:cNvPr id="426" name="Google Shape;426;p18"/>
          <p:cNvSpPr/>
          <p:nvPr/>
        </p:nvSpPr>
        <p:spPr>
          <a:xfrm>
            <a:off x="4480874" y="5869773"/>
            <a:ext cx="323025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1F3864"/>
                </a:solidFill>
                <a:latin typeface="Open Sans"/>
                <a:ea typeface="Open Sans"/>
                <a:cs typeface="Open Sans"/>
                <a:sym typeface="Open Sans"/>
              </a:rPr>
              <a:t>revAMp Fabrication Method</a:t>
            </a:r>
            <a:endParaRPr/>
          </a:p>
        </p:txBody>
      </p:sp>
      <p:sp>
        <p:nvSpPr>
          <p:cNvPr id="427" name="Google Shape;427;p18"/>
          <p:cNvSpPr/>
          <p:nvPr/>
        </p:nvSpPr>
        <p:spPr>
          <a:xfrm>
            <a:off x="269456" y="3383422"/>
            <a:ext cx="11149297" cy="2959619"/>
          </a:xfrm>
          <a:prstGeom prst="rect">
            <a:avLst/>
          </a:prstGeom>
          <a:solidFill>
            <a:srgbClr val="FFFFFF">
              <a:alpha val="8078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28" name="Google Shape;428;p18"/>
          <p:cNvGrpSpPr/>
          <p:nvPr/>
        </p:nvGrpSpPr>
        <p:grpSpPr>
          <a:xfrm>
            <a:off x="11133056" y="5392131"/>
            <a:ext cx="1058944" cy="1369332"/>
            <a:chOff x="10706145" y="4692275"/>
            <a:chExt cx="1566986" cy="2014939"/>
          </a:xfrm>
        </p:grpSpPr>
        <p:pic>
          <p:nvPicPr>
            <p:cNvPr id="429" name="Google Shape;429;p18"/>
            <p:cNvPicPr preferRelativeResize="0"/>
            <p:nvPr/>
          </p:nvPicPr>
          <p:blipFill rotWithShape="1">
            <a:blip r:embed="rId13">
              <a:alphaModFix/>
            </a:blip>
            <a:srcRect/>
            <a:stretch/>
          </p:blipFill>
          <p:spPr>
            <a:xfrm>
              <a:off x="10706145" y="4692275"/>
              <a:ext cx="1566986" cy="14056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0" name="Google Shape;430;p18"/>
            <p:cNvPicPr preferRelativeResize="0"/>
            <p:nvPr/>
          </p:nvPicPr>
          <p:blipFill rotWithShape="1">
            <a:blip r:embed="rId14">
              <a:alphaModFix/>
            </a:blip>
            <a:srcRect/>
            <a:stretch/>
          </p:blipFill>
          <p:spPr>
            <a:xfrm>
              <a:off x="10755003" y="6091518"/>
              <a:ext cx="1260348" cy="61569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31" name="Google Shape;431;p18"/>
          <p:cNvSpPr/>
          <p:nvPr/>
        </p:nvSpPr>
        <p:spPr>
          <a:xfrm>
            <a:off x="269455" y="1072535"/>
            <a:ext cx="8959426" cy="2356465"/>
          </a:xfrm>
          <a:prstGeom prst="rect">
            <a:avLst/>
          </a:prstGeom>
          <a:solidFill>
            <a:srgbClr val="FFFFFF">
              <a:alpha val="8078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19"/>
          <p:cNvSpPr txBox="1"/>
          <p:nvPr/>
        </p:nvSpPr>
        <p:spPr>
          <a:xfrm>
            <a:off x="286871" y="224118"/>
            <a:ext cx="3836894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00B0F0"/>
                </a:solidFill>
                <a:latin typeface="Open Sans"/>
                <a:ea typeface="Open Sans"/>
                <a:cs typeface="Open Sans"/>
                <a:sym typeface="Open Sans"/>
              </a:rPr>
              <a:t>Workflow</a:t>
            </a:r>
            <a:endParaRPr sz="3200">
              <a:solidFill>
                <a:srgbClr val="00B0F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437" name="Google Shape;437;p19"/>
          <p:cNvCxnSpPr/>
          <p:nvPr/>
        </p:nvCxnSpPr>
        <p:spPr>
          <a:xfrm rot="10800000" flipH="1">
            <a:off x="0" y="808893"/>
            <a:ext cx="4123765" cy="11034"/>
          </a:xfrm>
          <a:prstGeom prst="straightConnector1">
            <a:avLst/>
          </a:prstGeom>
          <a:noFill/>
          <a:ln w="9525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438" name="Google Shape;438;p19"/>
          <p:cNvGrpSpPr/>
          <p:nvPr/>
        </p:nvGrpSpPr>
        <p:grpSpPr>
          <a:xfrm>
            <a:off x="11133056" y="5392131"/>
            <a:ext cx="1058944" cy="1369332"/>
            <a:chOff x="10706145" y="4692275"/>
            <a:chExt cx="1566986" cy="2014939"/>
          </a:xfrm>
        </p:grpSpPr>
        <p:pic>
          <p:nvPicPr>
            <p:cNvPr id="439" name="Google Shape;439;p19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0706145" y="4692275"/>
              <a:ext cx="1566986" cy="14056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0" name="Google Shape;440;p19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0755003" y="6091518"/>
              <a:ext cx="1260348" cy="61569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41" name="Google Shape;441;p19"/>
          <p:cNvPicPr preferRelativeResize="0"/>
          <p:nvPr/>
        </p:nvPicPr>
        <p:blipFill rotWithShape="1">
          <a:blip r:embed="rId5">
            <a:alphaModFix/>
          </a:blip>
          <a:srcRect l="14609" r="10430"/>
          <a:stretch/>
        </p:blipFill>
        <p:spPr>
          <a:xfrm>
            <a:off x="3883788" y="1769841"/>
            <a:ext cx="4424423" cy="3318317"/>
          </a:xfrm>
          <a:prstGeom prst="rect">
            <a:avLst/>
          </a:prstGeom>
          <a:noFill/>
          <a:ln w="9525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42" name="Google Shape;442;p19"/>
          <p:cNvSpPr/>
          <p:nvPr/>
        </p:nvSpPr>
        <p:spPr>
          <a:xfrm>
            <a:off x="286871" y="819927"/>
            <a:ext cx="254909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1F3864"/>
                </a:solidFill>
                <a:latin typeface="Open Sans"/>
                <a:ea typeface="Open Sans"/>
                <a:cs typeface="Open Sans"/>
                <a:sym typeface="Open Sans"/>
              </a:rPr>
              <a:t>Point Cloud Collection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20"/>
          <p:cNvSpPr txBox="1"/>
          <p:nvPr/>
        </p:nvSpPr>
        <p:spPr>
          <a:xfrm>
            <a:off x="286871" y="224118"/>
            <a:ext cx="3836894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00B0F0"/>
                </a:solidFill>
                <a:latin typeface="Open Sans"/>
                <a:ea typeface="Open Sans"/>
                <a:cs typeface="Open Sans"/>
                <a:sym typeface="Open Sans"/>
              </a:rPr>
              <a:t>Workflow</a:t>
            </a:r>
            <a:endParaRPr sz="3200">
              <a:solidFill>
                <a:srgbClr val="00B0F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448" name="Google Shape;448;p20"/>
          <p:cNvCxnSpPr/>
          <p:nvPr/>
        </p:nvCxnSpPr>
        <p:spPr>
          <a:xfrm rot="10800000" flipH="1">
            <a:off x="0" y="808893"/>
            <a:ext cx="4123765" cy="11034"/>
          </a:xfrm>
          <a:prstGeom prst="straightConnector1">
            <a:avLst/>
          </a:prstGeom>
          <a:noFill/>
          <a:ln w="9525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449" name="Google Shape;449;p20"/>
          <p:cNvGrpSpPr/>
          <p:nvPr/>
        </p:nvGrpSpPr>
        <p:grpSpPr>
          <a:xfrm>
            <a:off x="695886" y="1438653"/>
            <a:ext cx="10634878" cy="1530358"/>
            <a:chOff x="425692" y="1169296"/>
            <a:chExt cx="10870799" cy="1564307"/>
          </a:xfrm>
        </p:grpSpPr>
        <p:pic>
          <p:nvPicPr>
            <p:cNvPr id="450" name="Google Shape;450;p20"/>
            <p:cNvPicPr preferRelativeResize="0"/>
            <p:nvPr/>
          </p:nvPicPr>
          <p:blipFill rotWithShape="1">
            <a:blip r:embed="rId3">
              <a:alphaModFix/>
            </a:blip>
            <a:srcRect l="12521" r="12520"/>
            <a:stretch/>
          </p:blipFill>
          <p:spPr>
            <a:xfrm>
              <a:off x="425692" y="1169296"/>
              <a:ext cx="2070883" cy="1553162"/>
            </a:xfrm>
            <a:prstGeom prst="rect">
              <a:avLst/>
            </a:prstGeom>
            <a:noFill/>
            <a:ln w="9525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451" name="Google Shape;451;p20"/>
            <p:cNvPicPr preferRelativeResize="0"/>
            <p:nvPr/>
          </p:nvPicPr>
          <p:blipFill rotWithShape="1">
            <a:blip r:embed="rId4">
              <a:alphaModFix/>
            </a:blip>
            <a:srcRect l="12520" r="12520"/>
            <a:stretch/>
          </p:blipFill>
          <p:spPr>
            <a:xfrm>
              <a:off x="2617340" y="1169296"/>
              <a:ext cx="2070883" cy="1553162"/>
            </a:xfrm>
            <a:prstGeom prst="rect">
              <a:avLst/>
            </a:prstGeom>
            <a:noFill/>
            <a:ln w="9525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452" name="Google Shape;452;p20"/>
            <p:cNvPicPr preferRelativeResize="0"/>
            <p:nvPr/>
          </p:nvPicPr>
          <p:blipFill rotWithShape="1">
            <a:blip r:embed="rId5">
              <a:alphaModFix/>
            </a:blip>
            <a:srcRect l="10562" r="14476"/>
            <a:stretch/>
          </p:blipFill>
          <p:spPr>
            <a:xfrm>
              <a:off x="4820961" y="1180441"/>
              <a:ext cx="2070883" cy="1553162"/>
            </a:xfrm>
            <a:prstGeom prst="rect">
              <a:avLst/>
            </a:prstGeom>
            <a:noFill/>
            <a:ln w="9525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453" name="Google Shape;453;p20"/>
            <p:cNvPicPr preferRelativeResize="0"/>
            <p:nvPr/>
          </p:nvPicPr>
          <p:blipFill rotWithShape="1">
            <a:blip r:embed="rId6">
              <a:alphaModFix/>
            </a:blip>
            <a:srcRect l="12520" r="12520"/>
            <a:stretch/>
          </p:blipFill>
          <p:spPr>
            <a:xfrm>
              <a:off x="7023285" y="1169296"/>
              <a:ext cx="2070883" cy="1553162"/>
            </a:xfrm>
            <a:prstGeom prst="rect">
              <a:avLst/>
            </a:prstGeom>
            <a:noFill/>
            <a:ln w="9525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454" name="Google Shape;454;p20"/>
            <p:cNvPicPr preferRelativeResize="0"/>
            <p:nvPr/>
          </p:nvPicPr>
          <p:blipFill rotWithShape="1">
            <a:blip r:embed="rId7">
              <a:alphaModFix/>
            </a:blip>
            <a:srcRect l="14609" r="10430"/>
            <a:stretch/>
          </p:blipFill>
          <p:spPr>
            <a:xfrm>
              <a:off x="9225608" y="1169296"/>
              <a:ext cx="2070883" cy="1553162"/>
            </a:xfrm>
            <a:prstGeom prst="rect">
              <a:avLst/>
            </a:prstGeom>
            <a:noFill/>
            <a:ln w="9525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</p:spPr>
        </p:pic>
      </p:grpSp>
      <p:grpSp>
        <p:nvGrpSpPr>
          <p:cNvPr id="455" name="Google Shape;455;p20"/>
          <p:cNvGrpSpPr/>
          <p:nvPr/>
        </p:nvGrpSpPr>
        <p:grpSpPr>
          <a:xfrm>
            <a:off x="695886" y="3557318"/>
            <a:ext cx="10634878" cy="1519931"/>
            <a:chOff x="425691" y="3372967"/>
            <a:chExt cx="10870799" cy="1553649"/>
          </a:xfrm>
        </p:grpSpPr>
        <p:pic>
          <p:nvPicPr>
            <p:cNvPr id="456" name="Google Shape;456;p20"/>
            <p:cNvPicPr preferRelativeResize="0"/>
            <p:nvPr/>
          </p:nvPicPr>
          <p:blipFill rotWithShape="1">
            <a:blip r:embed="rId8">
              <a:alphaModFix/>
            </a:blip>
            <a:srcRect l="14496" r="10544"/>
            <a:stretch/>
          </p:blipFill>
          <p:spPr>
            <a:xfrm>
              <a:off x="425691" y="3373454"/>
              <a:ext cx="2070883" cy="1553162"/>
            </a:xfrm>
            <a:prstGeom prst="rect">
              <a:avLst/>
            </a:prstGeom>
            <a:noFill/>
            <a:ln w="9525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457" name="Google Shape;457;p20"/>
            <p:cNvPicPr preferRelativeResize="0"/>
            <p:nvPr/>
          </p:nvPicPr>
          <p:blipFill rotWithShape="1">
            <a:blip r:embed="rId9">
              <a:alphaModFix/>
            </a:blip>
            <a:srcRect l="15625" t="25" r="9393" b="-24"/>
            <a:stretch/>
          </p:blipFill>
          <p:spPr>
            <a:xfrm>
              <a:off x="2617339" y="3372967"/>
              <a:ext cx="2071532" cy="1553649"/>
            </a:xfrm>
            <a:prstGeom prst="rect">
              <a:avLst/>
            </a:prstGeom>
            <a:noFill/>
            <a:ln w="9525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458" name="Google Shape;458;p20"/>
            <p:cNvPicPr preferRelativeResize="0"/>
            <p:nvPr/>
          </p:nvPicPr>
          <p:blipFill rotWithShape="1">
            <a:blip r:embed="rId10">
              <a:alphaModFix/>
            </a:blip>
            <a:srcRect l="16278" r="8739"/>
            <a:stretch/>
          </p:blipFill>
          <p:spPr>
            <a:xfrm>
              <a:off x="4820311" y="3372967"/>
              <a:ext cx="2071532" cy="1553649"/>
            </a:xfrm>
            <a:prstGeom prst="rect">
              <a:avLst/>
            </a:prstGeom>
            <a:noFill/>
            <a:ln w="9525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459" name="Google Shape;459;p20"/>
            <p:cNvPicPr preferRelativeResize="0"/>
            <p:nvPr/>
          </p:nvPicPr>
          <p:blipFill rotWithShape="1">
            <a:blip r:embed="rId11">
              <a:alphaModFix/>
            </a:blip>
            <a:srcRect l="15282" t="2428" r="10877" b="-902"/>
            <a:stretch/>
          </p:blipFill>
          <p:spPr>
            <a:xfrm>
              <a:off x="7023284" y="3372967"/>
              <a:ext cx="2071532" cy="1553649"/>
            </a:xfrm>
            <a:prstGeom prst="rect">
              <a:avLst/>
            </a:prstGeom>
            <a:noFill/>
            <a:ln w="9525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460" name="Google Shape;460;p20"/>
            <p:cNvPicPr preferRelativeResize="0"/>
            <p:nvPr/>
          </p:nvPicPr>
          <p:blipFill rotWithShape="1">
            <a:blip r:embed="rId12">
              <a:alphaModFix/>
            </a:blip>
            <a:srcRect l="12509" r="12509"/>
            <a:stretch/>
          </p:blipFill>
          <p:spPr>
            <a:xfrm>
              <a:off x="9224958" y="3372967"/>
              <a:ext cx="2071532" cy="1553649"/>
            </a:xfrm>
            <a:prstGeom prst="rect">
              <a:avLst/>
            </a:prstGeom>
            <a:noFill/>
            <a:ln w="9525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</p:spPr>
        </p:pic>
      </p:grpSp>
      <p:grpSp>
        <p:nvGrpSpPr>
          <p:cNvPr id="461" name="Google Shape;461;p20"/>
          <p:cNvGrpSpPr/>
          <p:nvPr/>
        </p:nvGrpSpPr>
        <p:grpSpPr>
          <a:xfrm>
            <a:off x="786129" y="2969011"/>
            <a:ext cx="10233510" cy="446407"/>
            <a:chOff x="515448" y="2724065"/>
            <a:chExt cx="10422297" cy="456310"/>
          </a:xfrm>
        </p:grpSpPr>
        <p:sp>
          <p:nvSpPr>
            <p:cNvPr id="462" name="Google Shape;462;p20"/>
            <p:cNvSpPr/>
            <p:nvPr/>
          </p:nvSpPr>
          <p:spPr>
            <a:xfrm>
              <a:off x="515448" y="2771389"/>
              <a:ext cx="1930966" cy="4089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rgbClr val="A5A5A5"/>
                  </a:solidFill>
                  <a:latin typeface="Open Sans"/>
                  <a:ea typeface="Open Sans"/>
                  <a:cs typeface="Open Sans"/>
                  <a:sym typeface="Open Sans"/>
                </a:rPr>
                <a:t>1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rgbClr val="1F3864"/>
                  </a:solidFill>
                  <a:latin typeface="Open Sans"/>
                  <a:ea typeface="Open Sans"/>
                  <a:cs typeface="Open Sans"/>
                  <a:sym typeface="Open Sans"/>
                </a:rPr>
                <a:t>3D Object to be revAMped</a:t>
              </a:r>
              <a:endParaRPr sz="1000" i="0">
                <a:solidFill>
                  <a:srgbClr val="1F3864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63" name="Google Shape;463;p20"/>
            <p:cNvSpPr/>
            <p:nvPr/>
          </p:nvSpPr>
          <p:spPr>
            <a:xfrm>
              <a:off x="2732599" y="2743126"/>
              <a:ext cx="1937894" cy="4089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rgbClr val="A5A5A5"/>
                  </a:solidFill>
                  <a:latin typeface="Open Sans"/>
                  <a:ea typeface="Open Sans"/>
                  <a:cs typeface="Open Sans"/>
                  <a:sym typeface="Open Sans"/>
                </a:rPr>
                <a:t>2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rgbClr val="1F3864"/>
                  </a:solidFill>
                  <a:latin typeface="Open Sans"/>
                  <a:ea typeface="Open Sans"/>
                  <a:cs typeface="Open Sans"/>
                  <a:sym typeface="Open Sans"/>
                </a:rPr>
                <a:t>Driving the mobile-robot</a:t>
              </a:r>
              <a:endParaRPr/>
            </a:p>
          </p:txBody>
        </p:sp>
        <p:sp>
          <p:nvSpPr>
            <p:cNvPr id="464" name="Google Shape;464;p20"/>
            <p:cNvSpPr/>
            <p:nvPr/>
          </p:nvSpPr>
          <p:spPr>
            <a:xfrm>
              <a:off x="4950694" y="2731375"/>
              <a:ext cx="1762176" cy="4089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rgbClr val="A5A5A5"/>
                  </a:solidFill>
                  <a:latin typeface="Open Sans"/>
                  <a:ea typeface="Open Sans"/>
                  <a:cs typeface="Open Sans"/>
                  <a:sym typeface="Open Sans"/>
                </a:rPr>
                <a:t>3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rgbClr val="1F3864"/>
                  </a:solidFill>
                  <a:latin typeface="Open Sans"/>
                  <a:ea typeface="Open Sans"/>
                  <a:cs typeface="Open Sans"/>
                  <a:sym typeface="Open Sans"/>
                </a:rPr>
                <a:t>Real Sense Positioning</a:t>
              </a:r>
              <a:endParaRPr/>
            </a:p>
          </p:txBody>
        </p:sp>
        <p:sp>
          <p:nvSpPr>
            <p:cNvPr id="465" name="Google Shape;465;p20"/>
            <p:cNvSpPr/>
            <p:nvPr/>
          </p:nvSpPr>
          <p:spPr>
            <a:xfrm>
              <a:off x="7224718" y="2724065"/>
              <a:ext cx="1512012" cy="4089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rgbClr val="A5A5A5"/>
                  </a:solidFill>
                  <a:latin typeface="Open Sans"/>
                  <a:ea typeface="Open Sans"/>
                  <a:cs typeface="Open Sans"/>
                  <a:sym typeface="Open Sans"/>
                </a:rPr>
                <a:t>4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rgbClr val="1F3864"/>
                  </a:solidFill>
                  <a:latin typeface="Open Sans"/>
                  <a:ea typeface="Open Sans"/>
                  <a:cs typeface="Open Sans"/>
                  <a:sym typeface="Open Sans"/>
                </a:rPr>
                <a:t>Scanning Trajectory</a:t>
              </a:r>
              <a:endParaRPr/>
            </a:p>
          </p:txBody>
        </p:sp>
        <p:sp>
          <p:nvSpPr>
            <p:cNvPr id="466" name="Google Shape;466;p20"/>
            <p:cNvSpPr/>
            <p:nvPr/>
          </p:nvSpPr>
          <p:spPr>
            <a:xfrm>
              <a:off x="9425733" y="2731375"/>
              <a:ext cx="1512012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rgbClr val="A5A5A5"/>
                  </a:solidFill>
                  <a:latin typeface="Open Sans"/>
                  <a:ea typeface="Open Sans"/>
                  <a:cs typeface="Open Sans"/>
                  <a:sym typeface="Open Sans"/>
                </a:rPr>
                <a:t>5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rgbClr val="1F3864"/>
                  </a:solidFill>
                  <a:latin typeface="Open Sans"/>
                  <a:ea typeface="Open Sans"/>
                  <a:cs typeface="Open Sans"/>
                  <a:sym typeface="Open Sans"/>
                </a:rPr>
                <a:t>Point Cloud Collection</a:t>
              </a:r>
              <a:endParaRPr/>
            </a:p>
          </p:txBody>
        </p:sp>
      </p:grpSp>
      <p:grpSp>
        <p:nvGrpSpPr>
          <p:cNvPr id="467" name="Google Shape;467;p20"/>
          <p:cNvGrpSpPr/>
          <p:nvPr/>
        </p:nvGrpSpPr>
        <p:grpSpPr>
          <a:xfrm>
            <a:off x="797903" y="5106946"/>
            <a:ext cx="10302034" cy="407887"/>
            <a:chOff x="525189" y="4947675"/>
            <a:chExt cx="10530572" cy="416936"/>
          </a:xfrm>
        </p:grpSpPr>
        <p:sp>
          <p:nvSpPr>
            <p:cNvPr id="468" name="Google Shape;468;p20"/>
            <p:cNvSpPr/>
            <p:nvPr/>
          </p:nvSpPr>
          <p:spPr>
            <a:xfrm>
              <a:off x="525189" y="4947676"/>
              <a:ext cx="1778017" cy="4089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rgbClr val="A5A5A5"/>
                  </a:solidFill>
                  <a:latin typeface="Open Sans"/>
                  <a:ea typeface="Open Sans"/>
                  <a:cs typeface="Open Sans"/>
                  <a:sym typeface="Open Sans"/>
                </a:rPr>
                <a:t>6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rgbClr val="1F3864"/>
                  </a:solidFill>
                  <a:latin typeface="Open Sans"/>
                  <a:ea typeface="Open Sans"/>
                  <a:cs typeface="Open Sans"/>
                  <a:sym typeface="Open Sans"/>
                </a:rPr>
                <a:t>Surface Re-construction</a:t>
              </a:r>
              <a:endParaRPr/>
            </a:p>
          </p:txBody>
        </p:sp>
        <p:sp>
          <p:nvSpPr>
            <p:cNvPr id="469" name="Google Shape;469;p20"/>
            <p:cNvSpPr/>
            <p:nvPr/>
          </p:nvSpPr>
          <p:spPr>
            <a:xfrm>
              <a:off x="2734397" y="4947986"/>
              <a:ext cx="1918805" cy="4089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rgbClr val="A5A5A5"/>
                  </a:solidFill>
                  <a:latin typeface="Open Sans"/>
                  <a:ea typeface="Open Sans"/>
                  <a:cs typeface="Open Sans"/>
                  <a:sym typeface="Open Sans"/>
                </a:rPr>
                <a:t>7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rgbClr val="1F3864"/>
                  </a:solidFill>
                  <a:latin typeface="Open Sans"/>
                  <a:ea typeface="Open Sans"/>
                  <a:cs typeface="Open Sans"/>
                  <a:sym typeface="Open Sans"/>
                </a:rPr>
                <a:t>Printing Region Identifying</a:t>
              </a:r>
              <a:endParaRPr/>
            </a:p>
          </p:txBody>
        </p:sp>
        <p:sp>
          <p:nvSpPr>
            <p:cNvPr id="470" name="Google Shape;470;p20"/>
            <p:cNvSpPr/>
            <p:nvPr/>
          </p:nvSpPr>
          <p:spPr>
            <a:xfrm>
              <a:off x="4750177" y="4955624"/>
              <a:ext cx="2202886" cy="4089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rgbClr val="A5A5A5"/>
                  </a:solidFill>
                  <a:latin typeface="Open Sans"/>
                  <a:ea typeface="Open Sans"/>
                  <a:cs typeface="Open Sans"/>
                  <a:sym typeface="Open Sans"/>
                </a:rPr>
                <a:t>8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rgbClr val="1F3864"/>
                  </a:solidFill>
                  <a:latin typeface="Open Sans"/>
                  <a:ea typeface="Open Sans"/>
                  <a:cs typeface="Open Sans"/>
                  <a:sym typeface="Open Sans"/>
                </a:rPr>
                <a:t>Printing Path Design Generation</a:t>
              </a:r>
              <a:endParaRPr/>
            </a:p>
          </p:txBody>
        </p:sp>
        <p:sp>
          <p:nvSpPr>
            <p:cNvPr id="471" name="Google Shape;471;p20"/>
            <p:cNvSpPr/>
            <p:nvPr/>
          </p:nvSpPr>
          <p:spPr>
            <a:xfrm>
              <a:off x="7247035" y="4947675"/>
              <a:ext cx="1625551" cy="4089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rgbClr val="A5A5A5"/>
                  </a:solidFill>
                  <a:latin typeface="Open Sans"/>
                  <a:ea typeface="Open Sans"/>
                  <a:cs typeface="Open Sans"/>
                  <a:sym typeface="Open Sans"/>
                </a:rPr>
                <a:t>9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rgbClr val="1F3864"/>
                  </a:solidFill>
                  <a:latin typeface="Open Sans"/>
                  <a:ea typeface="Open Sans"/>
                  <a:cs typeface="Open Sans"/>
                  <a:sym typeface="Open Sans"/>
                </a:rPr>
                <a:t>Path Print Simulation</a:t>
              </a:r>
              <a:endParaRPr/>
            </a:p>
          </p:txBody>
        </p:sp>
        <p:sp>
          <p:nvSpPr>
            <p:cNvPr id="472" name="Google Shape;472;p20"/>
            <p:cNvSpPr/>
            <p:nvPr/>
          </p:nvSpPr>
          <p:spPr>
            <a:xfrm>
              <a:off x="9456123" y="4955622"/>
              <a:ext cx="1599638" cy="4089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rgbClr val="A5A5A5"/>
                  </a:solidFill>
                  <a:latin typeface="Open Sans"/>
                  <a:ea typeface="Open Sans"/>
                  <a:cs typeface="Open Sans"/>
                  <a:sym typeface="Open Sans"/>
                </a:rPr>
                <a:t>10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rgbClr val="1F3864"/>
                  </a:solidFill>
                  <a:latin typeface="Open Sans"/>
                  <a:ea typeface="Open Sans"/>
                  <a:cs typeface="Open Sans"/>
                  <a:sym typeface="Open Sans"/>
                </a:rPr>
                <a:t>Extrusion 3D Printing</a:t>
              </a:r>
              <a:endParaRPr/>
            </a:p>
          </p:txBody>
        </p:sp>
      </p:grpSp>
      <p:sp>
        <p:nvSpPr>
          <p:cNvPr id="473" name="Google Shape;473;p20"/>
          <p:cNvSpPr/>
          <p:nvPr/>
        </p:nvSpPr>
        <p:spPr>
          <a:xfrm>
            <a:off x="4480874" y="5869773"/>
            <a:ext cx="323025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1F3864"/>
                </a:solidFill>
                <a:latin typeface="Open Sans"/>
                <a:ea typeface="Open Sans"/>
                <a:cs typeface="Open Sans"/>
                <a:sym typeface="Open Sans"/>
              </a:rPr>
              <a:t>revAMp Fabrication Method</a:t>
            </a:r>
            <a:endParaRPr/>
          </a:p>
        </p:txBody>
      </p:sp>
      <p:sp>
        <p:nvSpPr>
          <p:cNvPr id="474" name="Google Shape;474;p20"/>
          <p:cNvSpPr/>
          <p:nvPr/>
        </p:nvSpPr>
        <p:spPr>
          <a:xfrm>
            <a:off x="2839970" y="3383422"/>
            <a:ext cx="8578783" cy="2959619"/>
          </a:xfrm>
          <a:prstGeom prst="rect">
            <a:avLst/>
          </a:prstGeom>
          <a:solidFill>
            <a:srgbClr val="FFFFFF">
              <a:alpha val="8078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75" name="Google Shape;475;p20"/>
          <p:cNvGrpSpPr/>
          <p:nvPr/>
        </p:nvGrpSpPr>
        <p:grpSpPr>
          <a:xfrm>
            <a:off x="11133056" y="5392131"/>
            <a:ext cx="1058944" cy="1369332"/>
            <a:chOff x="10706145" y="4692275"/>
            <a:chExt cx="1566986" cy="2014939"/>
          </a:xfrm>
        </p:grpSpPr>
        <p:pic>
          <p:nvPicPr>
            <p:cNvPr id="476" name="Google Shape;476;p20"/>
            <p:cNvPicPr preferRelativeResize="0"/>
            <p:nvPr/>
          </p:nvPicPr>
          <p:blipFill rotWithShape="1">
            <a:blip r:embed="rId13">
              <a:alphaModFix/>
            </a:blip>
            <a:srcRect/>
            <a:stretch/>
          </p:blipFill>
          <p:spPr>
            <a:xfrm>
              <a:off x="10706145" y="4692275"/>
              <a:ext cx="1566986" cy="14056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7" name="Google Shape;477;p20"/>
            <p:cNvPicPr preferRelativeResize="0"/>
            <p:nvPr/>
          </p:nvPicPr>
          <p:blipFill rotWithShape="1">
            <a:blip r:embed="rId14">
              <a:alphaModFix/>
            </a:blip>
            <a:srcRect/>
            <a:stretch/>
          </p:blipFill>
          <p:spPr>
            <a:xfrm>
              <a:off x="10755003" y="6091518"/>
              <a:ext cx="1260348" cy="61569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78" name="Google Shape;478;p20"/>
          <p:cNvSpPr/>
          <p:nvPr/>
        </p:nvSpPr>
        <p:spPr>
          <a:xfrm>
            <a:off x="269455" y="1072535"/>
            <a:ext cx="11136416" cy="2356465"/>
          </a:xfrm>
          <a:prstGeom prst="rect">
            <a:avLst/>
          </a:prstGeom>
          <a:solidFill>
            <a:srgbClr val="FFFFFF">
              <a:alpha val="8078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"/>
          <p:cNvSpPr txBox="1"/>
          <p:nvPr/>
        </p:nvSpPr>
        <p:spPr>
          <a:xfrm>
            <a:off x="286871" y="224118"/>
            <a:ext cx="3836894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00B0F0"/>
                </a:solidFill>
                <a:latin typeface="Open Sans"/>
                <a:ea typeface="Open Sans"/>
                <a:cs typeface="Open Sans"/>
                <a:sym typeface="Open Sans"/>
              </a:rPr>
              <a:t>Introduction</a:t>
            </a:r>
            <a:endParaRPr sz="3200">
              <a:solidFill>
                <a:srgbClr val="00B0F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04" name="Google Shape;104;p3"/>
          <p:cNvCxnSpPr/>
          <p:nvPr/>
        </p:nvCxnSpPr>
        <p:spPr>
          <a:xfrm rot="10800000" flipH="1">
            <a:off x="0" y="808893"/>
            <a:ext cx="4123765" cy="11034"/>
          </a:xfrm>
          <a:prstGeom prst="straightConnector1">
            <a:avLst/>
          </a:prstGeom>
          <a:noFill/>
          <a:ln w="9525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06" name="Google Shape;106;p3"/>
          <p:cNvSpPr/>
          <p:nvPr/>
        </p:nvSpPr>
        <p:spPr>
          <a:xfrm>
            <a:off x="4288536" y="2041226"/>
            <a:ext cx="3611880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 smtClean="0">
                <a:solidFill>
                  <a:srgbClr val="1F3864"/>
                </a:solidFill>
                <a:latin typeface="Open Sans"/>
                <a:ea typeface="Open Sans"/>
                <a:cs typeface="Open Sans"/>
                <a:sym typeface="Open Sans"/>
              </a:rPr>
              <a:t>Data evaluation</a:t>
            </a:r>
            <a:endParaRPr sz="3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7" name="Google Shape;107;p3"/>
          <p:cNvGrpSpPr/>
          <p:nvPr/>
        </p:nvGrpSpPr>
        <p:grpSpPr>
          <a:xfrm>
            <a:off x="11133056" y="5392131"/>
            <a:ext cx="1058944" cy="1369332"/>
            <a:chOff x="10706145" y="4692275"/>
            <a:chExt cx="1566986" cy="2014939"/>
          </a:xfrm>
        </p:grpSpPr>
        <p:pic>
          <p:nvPicPr>
            <p:cNvPr id="108" name="Google Shape;108;p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0706145" y="4692275"/>
              <a:ext cx="1566986" cy="14056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9" name="Google Shape;109;p3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0755003" y="6091518"/>
              <a:ext cx="1260348" cy="61569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21"/>
          <p:cNvSpPr txBox="1"/>
          <p:nvPr/>
        </p:nvSpPr>
        <p:spPr>
          <a:xfrm>
            <a:off x="286871" y="224118"/>
            <a:ext cx="3836894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00B0F0"/>
                </a:solidFill>
                <a:latin typeface="Open Sans"/>
                <a:ea typeface="Open Sans"/>
                <a:cs typeface="Open Sans"/>
                <a:sym typeface="Open Sans"/>
              </a:rPr>
              <a:t>Workflow</a:t>
            </a:r>
            <a:endParaRPr sz="3200">
              <a:solidFill>
                <a:srgbClr val="00B0F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484" name="Google Shape;484;p21"/>
          <p:cNvCxnSpPr/>
          <p:nvPr/>
        </p:nvCxnSpPr>
        <p:spPr>
          <a:xfrm rot="10800000" flipH="1">
            <a:off x="0" y="808893"/>
            <a:ext cx="4123765" cy="11034"/>
          </a:xfrm>
          <a:prstGeom prst="straightConnector1">
            <a:avLst/>
          </a:prstGeom>
          <a:noFill/>
          <a:ln w="9525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485" name="Google Shape;485;p21"/>
          <p:cNvGrpSpPr/>
          <p:nvPr/>
        </p:nvGrpSpPr>
        <p:grpSpPr>
          <a:xfrm>
            <a:off x="11133056" y="5392131"/>
            <a:ext cx="1058944" cy="1369332"/>
            <a:chOff x="10706145" y="4692275"/>
            <a:chExt cx="1566986" cy="2014939"/>
          </a:xfrm>
        </p:grpSpPr>
        <p:pic>
          <p:nvPicPr>
            <p:cNvPr id="486" name="Google Shape;486;p2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0706145" y="4692275"/>
              <a:ext cx="1566986" cy="14056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7" name="Google Shape;487;p21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0755003" y="6091518"/>
              <a:ext cx="1260348" cy="61569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88" name="Google Shape;488;p21"/>
          <p:cNvPicPr preferRelativeResize="0"/>
          <p:nvPr/>
        </p:nvPicPr>
        <p:blipFill rotWithShape="1">
          <a:blip r:embed="rId5">
            <a:alphaModFix/>
          </a:blip>
          <a:srcRect l="14496" r="10544"/>
          <a:stretch/>
        </p:blipFill>
        <p:spPr>
          <a:xfrm>
            <a:off x="3884481" y="1770361"/>
            <a:ext cx="4423037" cy="3317277"/>
          </a:xfrm>
          <a:prstGeom prst="rect">
            <a:avLst/>
          </a:prstGeom>
          <a:noFill/>
          <a:ln w="9525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89" name="Google Shape;489;p21"/>
          <p:cNvSpPr/>
          <p:nvPr/>
        </p:nvSpPr>
        <p:spPr>
          <a:xfrm>
            <a:off x="357991" y="808893"/>
            <a:ext cx="274947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1F3864"/>
                </a:solidFill>
                <a:latin typeface="Open Sans"/>
                <a:ea typeface="Open Sans"/>
                <a:cs typeface="Open Sans"/>
                <a:sym typeface="Open Sans"/>
              </a:rPr>
              <a:t>Surface Re-construction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22"/>
          <p:cNvSpPr txBox="1"/>
          <p:nvPr/>
        </p:nvSpPr>
        <p:spPr>
          <a:xfrm>
            <a:off x="286871" y="224118"/>
            <a:ext cx="3836894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00B0F0"/>
                </a:solidFill>
                <a:latin typeface="Open Sans"/>
                <a:ea typeface="Open Sans"/>
                <a:cs typeface="Open Sans"/>
                <a:sym typeface="Open Sans"/>
              </a:rPr>
              <a:t>Workflow</a:t>
            </a:r>
            <a:endParaRPr sz="3200">
              <a:solidFill>
                <a:srgbClr val="00B0F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495" name="Google Shape;495;p22"/>
          <p:cNvCxnSpPr/>
          <p:nvPr/>
        </p:nvCxnSpPr>
        <p:spPr>
          <a:xfrm rot="10800000" flipH="1">
            <a:off x="0" y="808893"/>
            <a:ext cx="4123765" cy="11034"/>
          </a:xfrm>
          <a:prstGeom prst="straightConnector1">
            <a:avLst/>
          </a:prstGeom>
          <a:noFill/>
          <a:ln w="9525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496" name="Google Shape;496;p22"/>
          <p:cNvGrpSpPr/>
          <p:nvPr/>
        </p:nvGrpSpPr>
        <p:grpSpPr>
          <a:xfrm>
            <a:off x="695886" y="1438653"/>
            <a:ext cx="10634878" cy="1530358"/>
            <a:chOff x="425692" y="1169296"/>
            <a:chExt cx="10870799" cy="1564307"/>
          </a:xfrm>
        </p:grpSpPr>
        <p:pic>
          <p:nvPicPr>
            <p:cNvPr id="497" name="Google Shape;497;p22"/>
            <p:cNvPicPr preferRelativeResize="0"/>
            <p:nvPr/>
          </p:nvPicPr>
          <p:blipFill rotWithShape="1">
            <a:blip r:embed="rId3">
              <a:alphaModFix/>
            </a:blip>
            <a:srcRect l="12521" r="12520"/>
            <a:stretch/>
          </p:blipFill>
          <p:spPr>
            <a:xfrm>
              <a:off x="425692" y="1169296"/>
              <a:ext cx="2070883" cy="1553162"/>
            </a:xfrm>
            <a:prstGeom prst="rect">
              <a:avLst/>
            </a:prstGeom>
            <a:noFill/>
            <a:ln w="9525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498" name="Google Shape;498;p22"/>
            <p:cNvPicPr preferRelativeResize="0"/>
            <p:nvPr/>
          </p:nvPicPr>
          <p:blipFill rotWithShape="1">
            <a:blip r:embed="rId4">
              <a:alphaModFix/>
            </a:blip>
            <a:srcRect l="12520" r="12520"/>
            <a:stretch/>
          </p:blipFill>
          <p:spPr>
            <a:xfrm>
              <a:off x="2617340" y="1169296"/>
              <a:ext cx="2070883" cy="1553162"/>
            </a:xfrm>
            <a:prstGeom prst="rect">
              <a:avLst/>
            </a:prstGeom>
            <a:noFill/>
            <a:ln w="9525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499" name="Google Shape;499;p22"/>
            <p:cNvPicPr preferRelativeResize="0"/>
            <p:nvPr/>
          </p:nvPicPr>
          <p:blipFill rotWithShape="1">
            <a:blip r:embed="rId5">
              <a:alphaModFix/>
            </a:blip>
            <a:srcRect l="10562" r="14476"/>
            <a:stretch/>
          </p:blipFill>
          <p:spPr>
            <a:xfrm>
              <a:off x="4820961" y="1180441"/>
              <a:ext cx="2070883" cy="1553162"/>
            </a:xfrm>
            <a:prstGeom prst="rect">
              <a:avLst/>
            </a:prstGeom>
            <a:noFill/>
            <a:ln w="9525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500" name="Google Shape;500;p22"/>
            <p:cNvPicPr preferRelativeResize="0"/>
            <p:nvPr/>
          </p:nvPicPr>
          <p:blipFill rotWithShape="1">
            <a:blip r:embed="rId6">
              <a:alphaModFix/>
            </a:blip>
            <a:srcRect l="12520" r="12520"/>
            <a:stretch/>
          </p:blipFill>
          <p:spPr>
            <a:xfrm>
              <a:off x="7023285" y="1169296"/>
              <a:ext cx="2070883" cy="1553162"/>
            </a:xfrm>
            <a:prstGeom prst="rect">
              <a:avLst/>
            </a:prstGeom>
            <a:noFill/>
            <a:ln w="9525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501" name="Google Shape;501;p22"/>
            <p:cNvPicPr preferRelativeResize="0"/>
            <p:nvPr/>
          </p:nvPicPr>
          <p:blipFill rotWithShape="1">
            <a:blip r:embed="rId7">
              <a:alphaModFix/>
            </a:blip>
            <a:srcRect l="14609" r="10430"/>
            <a:stretch/>
          </p:blipFill>
          <p:spPr>
            <a:xfrm>
              <a:off x="9225608" y="1169296"/>
              <a:ext cx="2070883" cy="1553162"/>
            </a:xfrm>
            <a:prstGeom prst="rect">
              <a:avLst/>
            </a:prstGeom>
            <a:noFill/>
            <a:ln w="9525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</p:spPr>
        </p:pic>
      </p:grpSp>
      <p:grpSp>
        <p:nvGrpSpPr>
          <p:cNvPr id="502" name="Google Shape;502;p22"/>
          <p:cNvGrpSpPr/>
          <p:nvPr/>
        </p:nvGrpSpPr>
        <p:grpSpPr>
          <a:xfrm>
            <a:off x="695886" y="3557318"/>
            <a:ext cx="10634878" cy="1519931"/>
            <a:chOff x="425691" y="3372967"/>
            <a:chExt cx="10870799" cy="1553649"/>
          </a:xfrm>
        </p:grpSpPr>
        <p:pic>
          <p:nvPicPr>
            <p:cNvPr id="503" name="Google Shape;503;p22"/>
            <p:cNvPicPr preferRelativeResize="0"/>
            <p:nvPr/>
          </p:nvPicPr>
          <p:blipFill rotWithShape="1">
            <a:blip r:embed="rId8">
              <a:alphaModFix/>
            </a:blip>
            <a:srcRect l="14496" r="10544"/>
            <a:stretch/>
          </p:blipFill>
          <p:spPr>
            <a:xfrm>
              <a:off x="425691" y="3373454"/>
              <a:ext cx="2070883" cy="1553162"/>
            </a:xfrm>
            <a:prstGeom prst="rect">
              <a:avLst/>
            </a:prstGeom>
            <a:noFill/>
            <a:ln w="9525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504" name="Google Shape;504;p22"/>
            <p:cNvPicPr preferRelativeResize="0"/>
            <p:nvPr/>
          </p:nvPicPr>
          <p:blipFill rotWithShape="1">
            <a:blip r:embed="rId9">
              <a:alphaModFix/>
            </a:blip>
            <a:srcRect l="15625" t="25" r="9393" b="-24"/>
            <a:stretch/>
          </p:blipFill>
          <p:spPr>
            <a:xfrm>
              <a:off x="2617339" y="3372967"/>
              <a:ext cx="2071532" cy="1553649"/>
            </a:xfrm>
            <a:prstGeom prst="rect">
              <a:avLst/>
            </a:prstGeom>
            <a:noFill/>
            <a:ln w="9525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505" name="Google Shape;505;p22"/>
            <p:cNvPicPr preferRelativeResize="0"/>
            <p:nvPr/>
          </p:nvPicPr>
          <p:blipFill rotWithShape="1">
            <a:blip r:embed="rId10">
              <a:alphaModFix/>
            </a:blip>
            <a:srcRect l="16278" r="8739"/>
            <a:stretch/>
          </p:blipFill>
          <p:spPr>
            <a:xfrm>
              <a:off x="4820311" y="3372967"/>
              <a:ext cx="2071532" cy="1553649"/>
            </a:xfrm>
            <a:prstGeom prst="rect">
              <a:avLst/>
            </a:prstGeom>
            <a:noFill/>
            <a:ln w="9525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506" name="Google Shape;506;p22"/>
            <p:cNvPicPr preferRelativeResize="0"/>
            <p:nvPr/>
          </p:nvPicPr>
          <p:blipFill rotWithShape="1">
            <a:blip r:embed="rId11">
              <a:alphaModFix/>
            </a:blip>
            <a:srcRect l="15282" t="2428" r="10877" b="-902"/>
            <a:stretch/>
          </p:blipFill>
          <p:spPr>
            <a:xfrm>
              <a:off x="7023284" y="3372967"/>
              <a:ext cx="2071532" cy="1553649"/>
            </a:xfrm>
            <a:prstGeom prst="rect">
              <a:avLst/>
            </a:prstGeom>
            <a:noFill/>
            <a:ln w="9525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507" name="Google Shape;507;p22"/>
            <p:cNvPicPr preferRelativeResize="0"/>
            <p:nvPr/>
          </p:nvPicPr>
          <p:blipFill rotWithShape="1">
            <a:blip r:embed="rId12">
              <a:alphaModFix/>
            </a:blip>
            <a:srcRect l="12509" r="12509"/>
            <a:stretch/>
          </p:blipFill>
          <p:spPr>
            <a:xfrm>
              <a:off x="9224958" y="3372967"/>
              <a:ext cx="2071532" cy="1553649"/>
            </a:xfrm>
            <a:prstGeom prst="rect">
              <a:avLst/>
            </a:prstGeom>
            <a:noFill/>
            <a:ln w="9525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</p:spPr>
        </p:pic>
      </p:grpSp>
      <p:grpSp>
        <p:nvGrpSpPr>
          <p:cNvPr id="508" name="Google Shape;508;p22"/>
          <p:cNvGrpSpPr/>
          <p:nvPr/>
        </p:nvGrpSpPr>
        <p:grpSpPr>
          <a:xfrm>
            <a:off x="786129" y="2969011"/>
            <a:ext cx="10233510" cy="446407"/>
            <a:chOff x="515448" y="2724065"/>
            <a:chExt cx="10422297" cy="456310"/>
          </a:xfrm>
        </p:grpSpPr>
        <p:sp>
          <p:nvSpPr>
            <p:cNvPr id="509" name="Google Shape;509;p22"/>
            <p:cNvSpPr/>
            <p:nvPr/>
          </p:nvSpPr>
          <p:spPr>
            <a:xfrm>
              <a:off x="515448" y="2771389"/>
              <a:ext cx="1930966" cy="4089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rgbClr val="A5A5A5"/>
                  </a:solidFill>
                  <a:latin typeface="Open Sans"/>
                  <a:ea typeface="Open Sans"/>
                  <a:cs typeface="Open Sans"/>
                  <a:sym typeface="Open Sans"/>
                </a:rPr>
                <a:t>1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rgbClr val="1F3864"/>
                  </a:solidFill>
                  <a:latin typeface="Open Sans"/>
                  <a:ea typeface="Open Sans"/>
                  <a:cs typeface="Open Sans"/>
                  <a:sym typeface="Open Sans"/>
                </a:rPr>
                <a:t>3D Object to be revAMped</a:t>
              </a:r>
              <a:endParaRPr sz="1000" i="0">
                <a:solidFill>
                  <a:srgbClr val="1F3864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10" name="Google Shape;510;p22"/>
            <p:cNvSpPr/>
            <p:nvPr/>
          </p:nvSpPr>
          <p:spPr>
            <a:xfrm>
              <a:off x="2732599" y="2743126"/>
              <a:ext cx="1937894" cy="4089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rgbClr val="A5A5A5"/>
                  </a:solidFill>
                  <a:latin typeface="Open Sans"/>
                  <a:ea typeface="Open Sans"/>
                  <a:cs typeface="Open Sans"/>
                  <a:sym typeface="Open Sans"/>
                </a:rPr>
                <a:t>2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rgbClr val="1F3864"/>
                  </a:solidFill>
                  <a:latin typeface="Open Sans"/>
                  <a:ea typeface="Open Sans"/>
                  <a:cs typeface="Open Sans"/>
                  <a:sym typeface="Open Sans"/>
                </a:rPr>
                <a:t>Driving the mobile-robot</a:t>
              </a:r>
              <a:endParaRPr/>
            </a:p>
          </p:txBody>
        </p:sp>
        <p:sp>
          <p:nvSpPr>
            <p:cNvPr id="511" name="Google Shape;511;p22"/>
            <p:cNvSpPr/>
            <p:nvPr/>
          </p:nvSpPr>
          <p:spPr>
            <a:xfrm>
              <a:off x="4950694" y="2731375"/>
              <a:ext cx="1762176" cy="4089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rgbClr val="A5A5A5"/>
                  </a:solidFill>
                  <a:latin typeface="Open Sans"/>
                  <a:ea typeface="Open Sans"/>
                  <a:cs typeface="Open Sans"/>
                  <a:sym typeface="Open Sans"/>
                </a:rPr>
                <a:t>3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rgbClr val="1F3864"/>
                  </a:solidFill>
                  <a:latin typeface="Open Sans"/>
                  <a:ea typeface="Open Sans"/>
                  <a:cs typeface="Open Sans"/>
                  <a:sym typeface="Open Sans"/>
                </a:rPr>
                <a:t>Real Sense Positioning</a:t>
              </a:r>
              <a:endParaRPr/>
            </a:p>
          </p:txBody>
        </p:sp>
        <p:sp>
          <p:nvSpPr>
            <p:cNvPr id="512" name="Google Shape;512;p22"/>
            <p:cNvSpPr/>
            <p:nvPr/>
          </p:nvSpPr>
          <p:spPr>
            <a:xfrm>
              <a:off x="7224718" y="2724065"/>
              <a:ext cx="1512012" cy="4089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rgbClr val="A5A5A5"/>
                  </a:solidFill>
                  <a:latin typeface="Open Sans"/>
                  <a:ea typeface="Open Sans"/>
                  <a:cs typeface="Open Sans"/>
                  <a:sym typeface="Open Sans"/>
                </a:rPr>
                <a:t>4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rgbClr val="1F3864"/>
                  </a:solidFill>
                  <a:latin typeface="Open Sans"/>
                  <a:ea typeface="Open Sans"/>
                  <a:cs typeface="Open Sans"/>
                  <a:sym typeface="Open Sans"/>
                </a:rPr>
                <a:t>Scanning Trajectory</a:t>
              </a:r>
              <a:endParaRPr/>
            </a:p>
          </p:txBody>
        </p:sp>
        <p:sp>
          <p:nvSpPr>
            <p:cNvPr id="513" name="Google Shape;513;p22"/>
            <p:cNvSpPr/>
            <p:nvPr/>
          </p:nvSpPr>
          <p:spPr>
            <a:xfrm>
              <a:off x="9425733" y="2731375"/>
              <a:ext cx="1512012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rgbClr val="A5A5A5"/>
                  </a:solidFill>
                  <a:latin typeface="Open Sans"/>
                  <a:ea typeface="Open Sans"/>
                  <a:cs typeface="Open Sans"/>
                  <a:sym typeface="Open Sans"/>
                </a:rPr>
                <a:t>5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rgbClr val="1F3864"/>
                  </a:solidFill>
                  <a:latin typeface="Open Sans"/>
                  <a:ea typeface="Open Sans"/>
                  <a:cs typeface="Open Sans"/>
                  <a:sym typeface="Open Sans"/>
                </a:rPr>
                <a:t>Point Cloud Collection</a:t>
              </a:r>
              <a:endParaRPr/>
            </a:p>
          </p:txBody>
        </p:sp>
      </p:grpSp>
      <p:grpSp>
        <p:nvGrpSpPr>
          <p:cNvPr id="514" name="Google Shape;514;p22"/>
          <p:cNvGrpSpPr/>
          <p:nvPr/>
        </p:nvGrpSpPr>
        <p:grpSpPr>
          <a:xfrm>
            <a:off x="797903" y="5106946"/>
            <a:ext cx="10302034" cy="407887"/>
            <a:chOff x="525189" y="4947675"/>
            <a:chExt cx="10530572" cy="416936"/>
          </a:xfrm>
        </p:grpSpPr>
        <p:sp>
          <p:nvSpPr>
            <p:cNvPr id="515" name="Google Shape;515;p22"/>
            <p:cNvSpPr/>
            <p:nvPr/>
          </p:nvSpPr>
          <p:spPr>
            <a:xfrm>
              <a:off x="525189" y="4947676"/>
              <a:ext cx="1778017" cy="4089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rgbClr val="A5A5A5"/>
                  </a:solidFill>
                  <a:latin typeface="Open Sans"/>
                  <a:ea typeface="Open Sans"/>
                  <a:cs typeface="Open Sans"/>
                  <a:sym typeface="Open Sans"/>
                </a:rPr>
                <a:t>6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rgbClr val="1F3864"/>
                  </a:solidFill>
                  <a:latin typeface="Open Sans"/>
                  <a:ea typeface="Open Sans"/>
                  <a:cs typeface="Open Sans"/>
                  <a:sym typeface="Open Sans"/>
                </a:rPr>
                <a:t>Surface Re-construction</a:t>
              </a:r>
              <a:endParaRPr/>
            </a:p>
          </p:txBody>
        </p:sp>
        <p:sp>
          <p:nvSpPr>
            <p:cNvPr id="516" name="Google Shape;516;p22"/>
            <p:cNvSpPr/>
            <p:nvPr/>
          </p:nvSpPr>
          <p:spPr>
            <a:xfrm>
              <a:off x="2734397" y="4947986"/>
              <a:ext cx="1918805" cy="4089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rgbClr val="A5A5A5"/>
                  </a:solidFill>
                  <a:latin typeface="Open Sans"/>
                  <a:ea typeface="Open Sans"/>
                  <a:cs typeface="Open Sans"/>
                  <a:sym typeface="Open Sans"/>
                </a:rPr>
                <a:t>7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rgbClr val="1F3864"/>
                  </a:solidFill>
                  <a:latin typeface="Open Sans"/>
                  <a:ea typeface="Open Sans"/>
                  <a:cs typeface="Open Sans"/>
                  <a:sym typeface="Open Sans"/>
                </a:rPr>
                <a:t>Printing Region Identifying</a:t>
              </a:r>
              <a:endParaRPr/>
            </a:p>
          </p:txBody>
        </p:sp>
        <p:sp>
          <p:nvSpPr>
            <p:cNvPr id="517" name="Google Shape;517;p22"/>
            <p:cNvSpPr/>
            <p:nvPr/>
          </p:nvSpPr>
          <p:spPr>
            <a:xfrm>
              <a:off x="4750177" y="4955624"/>
              <a:ext cx="2202886" cy="4089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rgbClr val="A5A5A5"/>
                  </a:solidFill>
                  <a:latin typeface="Open Sans"/>
                  <a:ea typeface="Open Sans"/>
                  <a:cs typeface="Open Sans"/>
                  <a:sym typeface="Open Sans"/>
                </a:rPr>
                <a:t>8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rgbClr val="1F3864"/>
                  </a:solidFill>
                  <a:latin typeface="Open Sans"/>
                  <a:ea typeface="Open Sans"/>
                  <a:cs typeface="Open Sans"/>
                  <a:sym typeface="Open Sans"/>
                </a:rPr>
                <a:t>Printing Path Design Generation</a:t>
              </a:r>
              <a:endParaRPr/>
            </a:p>
          </p:txBody>
        </p:sp>
        <p:sp>
          <p:nvSpPr>
            <p:cNvPr id="518" name="Google Shape;518;p22"/>
            <p:cNvSpPr/>
            <p:nvPr/>
          </p:nvSpPr>
          <p:spPr>
            <a:xfrm>
              <a:off x="7247035" y="4947675"/>
              <a:ext cx="1625551" cy="4089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rgbClr val="A5A5A5"/>
                  </a:solidFill>
                  <a:latin typeface="Open Sans"/>
                  <a:ea typeface="Open Sans"/>
                  <a:cs typeface="Open Sans"/>
                  <a:sym typeface="Open Sans"/>
                </a:rPr>
                <a:t>9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rgbClr val="1F3864"/>
                  </a:solidFill>
                  <a:latin typeface="Open Sans"/>
                  <a:ea typeface="Open Sans"/>
                  <a:cs typeface="Open Sans"/>
                  <a:sym typeface="Open Sans"/>
                </a:rPr>
                <a:t>Path Print Simulation</a:t>
              </a:r>
              <a:endParaRPr/>
            </a:p>
          </p:txBody>
        </p:sp>
        <p:sp>
          <p:nvSpPr>
            <p:cNvPr id="519" name="Google Shape;519;p22"/>
            <p:cNvSpPr/>
            <p:nvPr/>
          </p:nvSpPr>
          <p:spPr>
            <a:xfrm>
              <a:off x="9456123" y="4955622"/>
              <a:ext cx="1599638" cy="4089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rgbClr val="A5A5A5"/>
                  </a:solidFill>
                  <a:latin typeface="Open Sans"/>
                  <a:ea typeface="Open Sans"/>
                  <a:cs typeface="Open Sans"/>
                  <a:sym typeface="Open Sans"/>
                </a:rPr>
                <a:t>10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rgbClr val="1F3864"/>
                  </a:solidFill>
                  <a:latin typeface="Open Sans"/>
                  <a:ea typeface="Open Sans"/>
                  <a:cs typeface="Open Sans"/>
                  <a:sym typeface="Open Sans"/>
                </a:rPr>
                <a:t>Extrusion 3D Printing</a:t>
              </a:r>
              <a:endParaRPr/>
            </a:p>
          </p:txBody>
        </p:sp>
      </p:grpSp>
      <p:sp>
        <p:nvSpPr>
          <p:cNvPr id="520" name="Google Shape;520;p22"/>
          <p:cNvSpPr/>
          <p:nvPr/>
        </p:nvSpPr>
        <p:spPr>
          <a:xfrm>
            <a:off x="4480874" y="5869773"/>
            <a:ext cx="323025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1F3864"/>
                </a:solidFill>
                <a:latin typeface="Open Sans"/>
                <a:ea typeface="Open Sans"/>
                <a:cs typeface="Open Sans"/>
                <a:sym typeface="Open Sans"/>
              </a:rPr>
              <a:t>revAMp Fabrication Method</a:t>
            </a:r>
            <a:endParaRPr/>
          </a:p>
        </p:txBody>
      </p:sp>
      <p:sp>
        <p:nvSpPr>
          <p:cNvPr id="521" name="Google Shape;521;p22"/>
          <p:cNvSpPr/>
          <p:nvPr/>
        </p:nvSpPr>
        <p:spPr>
          <a:xfrm>
            <a:off x="4960781" y="3383422"/>
            <a:ext cx="6457972" cy="2253807"/>
          </a:xfrm>
          <a:prstGeom prst="rect">
            <a:avLst/>
          </a:prstGeom>
          <a:solidFill>
            <a:srgbClr val="FFFFFF">
              <a:alpha val="8078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22" name="Google Shape;522;p22"/>
          <p:cNvGrpSpPr/>
          <p:nvPr/>
        </p:nvGrpSpPr>
        <p:grpSpPr>
          <a:xfrm>
            <a:off x="11133056" y="5392131"/>
            <a:ext cx="1058944" cy="1369332"/>
            <a:chOff x="10706145" y="4692275"/>
            <a:chExt cx="1566986" cy="2014939"/>
          </a:xfrm>
        </p:grpSpPr>
        <p:pic>
          <p:nvPicPr>
            <p:cNvPr id="523" name="Google Shape;523;p22"/>
            <p:cNvPicPr preferRelativeResize="0"/>
            <p:nvPr/>
          </p:nvPicPr>
          <p:blipFill rotWithShape="1">
            <a:blip r:embed="rId13">
              <a:alphaModFix/>
            </a:blip>
            <a:srcRect/>
            <a:stretch/>
          </p:blipFill>
          <p:spPr>
            <a:xfrm>
              <a:off x="10706145" y="4692275"/>
              <a:ext cx="1566986" cy="14056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4" name="Google Shape;524;p22"/>
            <p:cNvPicPr preferRelativeResize="0"/>
            <p:nvPr/>
          </p:nvPicPr>
          <p:blipFill rotWithShape="1">
            <a:blip r:embed="rId14">
              <a:alphaModFix/>
            </a:blip>
            <a:srcRect/>
            <a:stretch/>
          </p:blipFill>
          <p:spPr>
            <a:xfrm>
              <a:off x="10755003" y="6091518"/>
              <a:ext cx="1260348" cy="61569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25" name="Google Shape;525;p22"/>
          <p:cNvSpPr/>
          <p:nvPr/>
        </p:nvSpPr>
        <p:spPr>
          <a:xfrm>
            <a:off x="269455" y="1072535"/>
            <a:ext cx="11136416" cy="2356465"/>
          </a:xfrm>
          <a:prstGeom prst="rect">
            <a:avLst/>
          </a:prstGeom>
          <a:solidFill>
            <a:srgbClr val="FFFFFF">
              <a:alpha val="8078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6" name="Google Shape;526;p22"/>
          <p:cNvSpPr/>
          <p:nvPr/>
        </p:nvSpPr>
        <p:spPr>
          <a:xfrm>
            <a:off x="562882" y="3499694"/>
            <a:ext cx="2243969" cy="2253807"/>
          </a:xfrm>
          <a:prstGeom prst="rect">
            <a:avLst/>
          </a:prstGeom>
          <a:solidFill>
            <a:srgbClr val="FFFFFF">
              <a:alpha val="8078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7" name="Google Shape;527;p22"/>
          <p:cNvSpPr/>
          <p:nvPr/>
        </p:nvSpPr>
        <p:spPr>
          <a:xfrm>
            <a:off x="4232233" y="5869469"/>
            <a:ext cx="3648575" cy="772266"/>
          </a:xfrm>
          <a:prstGeom prst="rect">
            <a:avLst/>
          </a:prstGeom>
          <a:solidFill>
            <a:srgbClr val="FFFFFF">
              <a:alpha val="8078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23"/>
          <p:cNvSpPr txBox="1"/>
          <p:nvPr/>
        </p:nvSpPr>
        <p:spPr>
          <a:xfrm>
            <a:off x="286871" y="224118"/>
            <a:ext cx="3836894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00B0F0"/>
                </a:solidFill>
                <a:latin typeface="Open Sans"/>
                <a:ea typeface="Open Sans"/>
                <a:cs typeface="Open Sans"/>
                <a:sym typeface="Open Sans"/>
              </a:rPr>
              <a:t>Workflow</a:t>
            </a:r>
            <a:endParaRPr sz="3200">
              <a:solidFill>
                <a:srgbClr val="00B0F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533" name="Google Shape;533;p23"/>
          <p:cNvCxnSpPr/>
          <p:nvPr/>
        </p:nvCxnSpPr>
        <p:spPr>
          <a:xfrm rot="10800000" flipH="1">
            <a:off x="0" y="808893"/>
            <a:ext cx="4123765" cy="11034"/>
          </a:xfrm>
          <a:prstGeom prst="straightConnector1">
            <a:avLst/>
          </a:prstGeom>
          <a:noFill/>
          <a:ln w="9525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534" name="Google Shape;534;p23"/>
          <p:cNvGrpSpPr/>
          <p:nvPr/>
        </p:nvGrpSpPr>
        <p:grpSpPr>
          <a:xfrm>
            <a:off x="11133056" y="5392131"/>
            <a:ext cx="1058944" cy="1369332"/>
            <a:chOff x="10706145" y="4692275"/>
            <a:chExt cx="1566986" cy="2014939"/>
          </a:xfrm>
        </p:grpSpPr>
        <p:pic>
          <p:nvPicPr>
            <p:cNvPr id="535" name="Google Shape;535;p2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0706145" y="4692275"/>
              <a:ext cx="1566986" cy="14056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6" name="Google Shape;536;p23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0755003" y="6091518"/>
              <a:ext cx="1260348" cy="61569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37" name="Google Shape;537;p23"/>
          <p:cNvPicPr preferRelativeResize="0"/>
          <p:nvPr/>
        </p:nvPicPr>
        <p:blipFill rotWithShape="1">
          <a:blip r:embed="rId5">
            <a:alphaModFix/>
          </a:blip>
          <a:srcRect l="15625" t="25" r="9393" b="-24"/>
          <a:stretch/>
        </p:blipFill>
        <p:spPr>
          <a:xfrm>
            <a:off x="3883788" y="1769840"/>
            <a:ext cx="4424423" cy="3318317"/>
          </a:xfrm>
          <a:prstGeom prst="rect">
            <a:avLst/>
          </a:prstGeom>
          <a:noFill/>
          <a:ln w="9525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538" name="Google Shape;538;p23"/>
          <p:cNvSpPr/>
          <p:nvPr/>
        </p:nvSpPr>
        <p:spPr>
          <a:xfrm>
            <a:off x="286871" y="808893"/>
            <a:ext cx="301717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1F3864"/>
                </a:solidFill>
                <a:latin typeface="Open Sans"/>
                <a:ea typeface="Open Sans"/>
                <a:cs typeface="Open Sans"/>
                <a:sym typeface="Open Sans"/>
              </a:rPr>
              <a:t>Printing Region Identifying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24"/>
          <p:cNvSpPr txBox="1"/>
          <p:nvPr/>
        </p:nvSpPr>
        <p:spPr>
          <a:xfrm>
            <a:off x="286871" y="224118"/>
            <a:ext cx="3836894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00B0F0"/>
                </a:solidFill>
                <a:latin typeface="Open Sans"/>
                <a:ea typeface="Open Sans"/>
                <a:cs typeface="Open Sans"/>
                <a:sym typeface="Open Sans"/>
              </a:rPr>
              <a:t>Workflow</a:t>
            </a:r>
            <a:endParaRPr sz="3200">
              <a:solidFill>
                <a:srgbClr val="00B0F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544" name="Google Shape;544;p24"/>
          <p:cNvCxnSpPr/>
          <p:nvPr/>
        </p:nvCxnSpPr>
        <p:spPr>
          <a:xfrm rot="10800000" flipH="1">
            <a:off x="0" y="808893"/>
            <a:ext cx="4123765" cy="11034"/>
          </a:xfrm>
          <a:prstGeom prst="straightConnector1">
            <a:avLst/>
          </a:prstGeom>
          <a:noFill/>
          <a:ln w="9525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545" name="Google Shape;545;p24"/>
          <p:cNvGrpSpPr/>
          <p:nvPr/>
        </p:nvGrpSpPr>
        <p:grpSpPr>
          <a:xfrm>
            <a:off x="695886" y="1438653"/>
            <a:ext cx="10634878" cy="1530358"/>
            <a:chOff x="425692" y="1169296"/>
            <a:chExt cx="10870799" cy="1564307"/>
          </a:xfrm>
        </p:grpSpPr>
        <p:pic>
          <p:nvPicPr>
            <p:cNvPr id="546" name="Google Shape;546;p24"/>
            <p:cNvPicPr preferRelativeResize="0"/>
            <p:nvPr/>
          </p:nvPicPr>
          <p:blipFill rotWithShape="1">
            <a:blip r:embed="rId3">
              <a:alphaModFix/>
            </a:blip>
            <a:srcRect l="12521" r="12520"/>
            <a:stretch/>
          </p:blipFill>
          <p:spPr>
            <a:xfrm>
              <a:off x="425692" y="1169296"/>
              <a:ext cx="2070883" cy="1553162"/>
            </a:xfrm>
            <a:prstGeom prst="rect">
              <a:avLst/>
            </a:prstGeom>
            <a:noFill/>
            <a:ln w="9525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547" name="Google Shape;547;p24"/>
            <p:cNvPicPr preferRelativeResize="0"/>
            <p:nvPr/>
          </p:nvPicPr>
          <p:blipFill rotWithShape="1">
            <a:blip r:embed="rId4">
              <a:alphaModFix/>
            </a:blip>
            <a:srcRect l="12520" r="12520"/>
            <a:stretch/>
          </p:blipFill>
          <p:spPr>
            <a:xfrm>
              <a:off x="2617340" y="1169296"/>
              <a:ext cx="2070883" cy="1553162"/>
            </a:xfrm>
            <a:prstGeom prst="rect">
              <a:avLst/>
            </a:prstGeom>
            <a:noFill/>
            <a:ln w="9525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548" name="Google Shape;548;p24"/>
            <p:cNvPicPr preferRelativeResize="0"/>
            <p:nvPr/>
          </p:nvPicPr>
          <p:blipFill rotWithShape="1">
            <a:blip r:embed="rId5">
              <a:alphaModFix/>
            </a:blip>
            <a:srcRect l="10562" r="14476"/>
            <a:stretch/>
          </p:blipFill>
          <p:spPr>
            <a:xfrm>
              <a:off x="4820961" y="1180441"/>
              <a:ext cx="2070883" cy="1553162"/>
            </a:xfrm>
            <a:prstGeom prst="rect">
              <a:avLst/>
            </a:prstGeom>
            <a:noFill/>
            <a:ln w="9525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549" name="Google Shape;549;p24"/>
            <p:cNvPicPr preferRelativeResize="0"/>
            <p:nvPr/>
          </p:nvPicPr>
          <p:blipFill rotWithShape="1">
            <a:blip r:embed="rId6">
              <a:alphaModFix/>
            </a:blip>
            <a:srcRect l="12520" r="12520"/>
            <a:stretch/>
          </p:blipFill>
          <p:spPr>
            <a:xfrm>
              <a:off x="7023285" y="1169296"/>
              <a:ext cx="2070883" cy="1553162"/>
            </a:xfrm>
            <a:prstGeom prst="rect">
              <a:avLst/>
            </a:prstGeom>
            <a:noFill/>
            <a:ln w="9525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550" name="Google Shape;550;p24"/>
            <p:cNvPicPr preferRelativeResize="0"/>
            <p:nvPr/>
          </p:nvPicPr>
          <p:blipFill rotWithShape="1">
            <a:blip r:embed="rId7">
              <a:alphaModFix/>
            </a:blip>
            <a:srcRect l="14609" r="10430"/>
            <a:stretch/>
          </p:blipFill>
          <p:spPr>
            <a:xfrm>
              <a:off x="9225608" y="1169296"/>
              <a:ext cx="2070883" cy="1553162"/>
            </a:xfrm>
            <a:prstGeom prst="rect">
              <a:avLst/>
            </a:prstGeom>
            <a:noFill/>
            <a:ln w="9525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</p:spPr>
        </p:pic>
      </p:grpSp>
      <p:grpSp>
        <p:nvGrpSpPr>
          <p:cNvPr id="551" name="Google Shape;551;p24"/>
          <p:cNvGrpSpPr/>
          <p:nvPr/>
        </p:nvGrpSpPr>
        <p:grpSpPr>
          <a:xfrm>
            <a:off x="695886" y="3557318"/>
            <a:ext cx="10634878" cy="1519931"/>
            <a:chOff x="425691" y="3372967"/>
            <a:chExt cx="10870799" cy="1553649"/>
          </a:xfrm>
        </p:grpSpPr>
        <p:pic>
          <p:nvPicPr>
            <p:cNvPr id="552" name="Google Shape;552;p24"/>
            <p:cNvPicPr preferRelativeResize="0"/>
            <p:nvPr/>
          </p:nvPicPr>
          <p:blipFill rotWithShape="1">
            <a:blip r:embed="rId8">
              <a:alphaModFix/>
            </a:blip>
            <a:srcRect l="14496" r="10544"/>
            <a:stretch/>
          </p:blipFill>
          <p:spPr>
            <a:xfrm>
              <a:off x="425691" y="3373454"/>
              <a:ext cx="2070883" cy="1553162"/>
            </a:xfrm>
            <a:prstGeom prst="rect">
              <a:avLst/>
            </a:prstGeom>
            <a:noFill/>
            <a:ln w="9525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553" name="Google Shape;553;p24"/>
            <p:cNvPicPr preferRelativeResize="0"/>
            <p:nvPr/>
          </p:nvPicPr>
          <p:blipFill rotWithShape="1">
            <a:blip r:embed="rId9">
              <a:alphaModFix/>
            </a:blip>
            <a:srcRect l="15625" t="25" r="9393" b="-24"/>
            <a:stretch/>
          </p:blipFill>
          <p:spPr>
            <a:xfrm>
              <a:off x="2617339" y="3372967"/>
              <a:ext cx="2071532" cy="1553649"/>
            </a:xfrm>
            <a:prstGeom prst="rect">
              <a:avLst/>
            </a:prstGeom>
            <a:noFill/>
            <a:ln w="9525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554" name="Google Shape;554;p24"/>
            <p:cNvPicPr preferRelativeResize="0"/>
            <p:nvPr/>
          </p:nvPicPr>
          <p:blipFill rotWithShape="1">
            <a:blip r:embed="rId10">
              <a:alphaModFix/>
            </a:blip>
            <a:srcRect l="16278" r="8739"/>
            <a:stretch/>
          </p:blipFill>
          <p:spPr>
            <a:xfrm>
              <a:off x="4820311" y="3372967"/>
              <a:ext cx="2071532" cy="1553649"/>
            </a:xfrm>
            <a:prstGeom prst="rect">
              <a:avLst/>
            </a:prstGeom>
            <a:noFill/>
            <a:ln w="9525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555" name="Google Shape;555;p24"/>
            <p:cNvPicPr preferRelativeResize="0"/>
            <p:nvPr/>
          </p:nvPicPr>
          <p:blipFill rotWithShape="1">
            <a:blip r:embed="rId11">
              <a:alphaModFix/>
            </a:blip>
            <a:srcRect l="15282" t="2428" r="10877" b="-902"/>
            <a:stretch/>
          </p:blipFill>
          <p:spPr>
            <a:xfrm>
              <a:off x="7023284" y="3372967"/>
              <a:ext cx="2071532" cy="1553649"/>
            </a:xfrm>
            <a:prstGeom prst="rect">
              <a:avLst/>
            </a:prstGeom>
            <a:noFill/>
            <a:ln w="9525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556" name="Google Shape;556;p24"/>
            <p:cNvPicPr preferRelativeResize="0"/>
            <p:nvPr/>
          </p:nvPicPr>
          <p:blipFill rotWithShape="1">
            <a:blip r:embed="rId12">
              <a:alphaModFix/>
            </a:blip>
            <a:srcRect l="12509" r="12509"/>
            <a:stretch/>
          </p:blipFill>
          <p:spPr>
            <a:xfrm>
              <a:off x="9224958" y="3372967"/>
              <a:ext cx="2071532" cy="1553649"/>
            </a:xfrm>
            <a:prstGeom prst="rect">
              <a:avLst/>
            </a:prstGeom>
            <a:noFill/>
            <a:ln w="9525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</p:spPr>
        </p:pic>
      </p:grpSp>
      <p:grpSp>
        <p:nvGrpSpPr>
          <p:cNvPr id="557" name="Google Shape;557;p24"/>
          <p:cNvGrpSpPr/>
          <p:nvPr/>
        </p:nvGrpSpPr>
        <p:grpSpPr>
          <a:xfrm>
            <a:off x="786129" y="2969011"/>
            <a:ext cx="10233510" cy="446407"/>
            <a:chOff x="515448" y="2724065"/>
            <a:chExt cx="10422297" cy="456310"/>
          </a:xfrm>
        </p:grpSpPr>
        <p:sp>
          <p:nvSpPr>
            <p:cNvPr id="558" name="Google Shape;558;p24"/>
            <p:cNvSpPr/>
            <p:nvPr/>
          </p:nvSpPr>
          <p:spPr>
            <a:xfrm>
              <a:off x="515448" y="2771389"/>
              <a:ext cx="1930966" cy="4089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rgbClr val="A5A5A5"/>
                  </a:solidFill>
                  <a:latin typeface="Open Sans"/>
                  <a:ea typeface="Open Sans"/>
                  <a:cs typeface="Open Sans"/>
                  <a:sym typeface="Open Sans"/>
                </a:rPr>
                <a:t>1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rgbClr val="1F3864"/>
                  </a:solidFill>
                  <a:latin typeface="Open Sans"/>
                  <a:ea typeface="Open Sans"/>
                  <a:cs typeface="Open Sans"/>
                  <a:sym typeface="Open Sans"/>
                </a:rPr>
                <a:t>3D Object to be revAMped</a:t>
              </a:r>
              <a:endParaRPr sz="1000" i="0">
                <a:solidFill>
                  <a:srgbClr val="1F3864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59" name="Google Shape;559;p24"/>
            <p:cNvSpPr/>
            <p:nvPr/>
          </p:nvSpPr>
          <p:spPr>
            <a:xfrm>
              <a:off x="2732599" y="2743126"/>
              <a:ext cx="1937894" cy="4089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rgbClr val="A5A5A5"/>
                  </a:solidFill>
                  <a:latin typeface="Open Sans"/>
                  <a:ea typeface="Open Sans"/>
                  <a:cs typeface="Open Sans"/>
                  <a:sym typeface="Open Sans"/>
                </a:rPr>
                <a:t>2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rgbClr val="1F3864"/>
                  </a:solidFill>
                  <a:latin typeface="Open Sans"/>
                  <a:ea typeface="Open Sans"/>
                  <a:cs typeface="Open Sans"/>
                  <a:sym typeface="Open Sans"/>
                </a:rPr>
                <a:t>Driving the mobile-robot</a:t>
              </a:r>
              <a:endParaRPr/>
            </a:p>
          </p:txBody>
        </p:sp>
        <p:sp>
          <p:nvSpPr>
            <p:cNvPr id="560" name="Google Shape;560;p24"/>
            <p:cNvSpPr/>
            <p:nvPr/>
          </p:nvSpPr>
          <p:spPr>
            <a:xfrm>
              <a:off x="4950694" y="2731375"/>
              <a:ext cx="1762176" cy="4089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rgbClr val="A5A5A5"/>
                  </a:solidFill>
                  <a:latin typeface="Open Sans"/>
                  <a:ea typeface="Open Sans"/>
                  <a:cs typeface="Open Sans"/>
                  <a:sym typeface="Open Sans"/>
                </a:rPr>
                <a:t>3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rgbClr val="1F3864"/>
                  </a:solidFill>
                  <a:latin typeface="Open Sans"/>
                  <a:ea typeface="Open Sans"/>
                  <a:cs typeface="Open Sans"/>
                  <a:sym typeface="Open Sans"/>
                </a:rPr>
                <a:t>Real Sense Positioning</a:t>
              </a:r>
              <a:endParaRPr/>
            </a:p>
          </p:txBody>
        </p:sp>
        <p:sp>
          <p:nvSpPr>
            <p:cNvPr id="561" name="Google Shape;561;p24"/>
            <p:cNvSpPr/>
            <p:nvPr/>
          </p:nvSpPr>
          <p:spPr>
            <a:xfrm>
              <a:off x="7224718" y="2724065"/>
              <a:ext cx="1512012" cy="4089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rgbClr val="A5A5A5"/>
                  </a:solidFill>
                  <a:latin typeface="Open Sans"/>
                  <a:ea typeface="Open Sans"/>
                  <a:cs typeface="Open Sans"/>
                  <a:sym typeface="Open Sans"/>
                </a:rPr>
                <a:t>4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rgbClr val="1F3864"/>
                  </a:solidFill>
                  <a:latin typeface="Open Sans"/>
                  <a:ea typeface="Open Sans"/>
                  <a:cs typeface="Open Sans"/>
                  <a:sym typeface="Open Sans"/>
                </a:rPr>
                <a:t>Scanning Trajectory</a:t>
              </a:r>
              <a:endParaRPr/>
            </a:p>
          </p:txBody>
        </p:sp>
        <p:sp>
          <p:nvSpPr>
            <p:cNvPr id="562" name="Google Shape;562;p24"/>
            <p:cNvSpPr/>
            <p:nvPr/>
          </p:nvSpPr>
          <p:spPr>
            <a:xfrm>
              <a:off x="9425733" y="2731375"/>
              <a:ext cx="1512012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rgbClr val="A5A5A5"/>
                  </a:solidFill>
                  <a:latin typeface="Open Sans"/>
                  <a:ea typeface="Open Sans"/>
                  <a:cs typeface="Open Sans"/>
                  <a:sym typeface="Open Sans"/>
                </a:rPr>
                <a:t>5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rgbClr val="1F3864"/>
                  </a:solidFill>
                  <a:latin typeface="Open Sans"/>
                  <a:ea typeface="Open Sans"/>
                  <a:cs typeface="Open Sans"/>
                  <a:sym typeface="Open Sans"/>
                </a:rPr>
                <a:t>Point Cloud Collection</a:t>
              </a:r>
              <a:endParaRPr/>
            </a:p>
          </p:txBody>
        </p:sp>
      </p:grpSp>
      <p:grpSp>
        <p:nvGrpSpPr>
          <p:cNvPr id="563" name="Google Shape;563;p24"/>
          <p:cNvGrpSpPr/>
          <p:nvPr/>
        </p:nvGrpSpPr>
        <p:grpSpPr>
          <a:xfrm>
            <a:off x="797903" y="5106946"/>
            <a:ext cx="10302034" cy="407887"/>
            <a:chOff x="525189" y="4947675"/>
            <a:chExt cx="10530572" cy="416936"/>
          </a:xfrm>
        </p:grpSpPr>
        <p:sp>
          <p:nvSpPr>
            <p:cNvPr id="564" name="Google Shape;564;p24"/>
            <p:cNvSpPr/>
            <p:nvPr/>
          </p:nvSpPr>
          <p:spPr>
            <a:xfrm>
              <a:off x="525189" y="4947676"/>
              <a:ext cx="1778017" cy="4089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rgbClr val="A5A5A5"/>
                  </a:solidFill>
                  <a:latin typeface="Open Sans"/>
                  <a:ea typeface="Open Sans"/>
                  <a:cs typeface="Open Sans"/>
                  <a:sym typeface="Open Sans"/>
                </a:rPr>
                <a:t>6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rgbClr val="1F3864"/>
                  </a:solidFill>
                  <a:latin typeface="Open Sans"/>
                  <a:ea typeface="Open Sans"/>
                  <a:cs typeface="Open Sans"/>
                  <a:sym typeface="Open Sans"/>
                </a:rPr>
                <a:t>Surface Re-construction</a:t>
              </a:r>
              <a:endParaRPr/>
            </a:p>
          </p:txBody>
        </p:sp>
        <p:sp>
          <p:nvSpPr>
            <p:cNvPr id="565" name="Google Shape;565;p24"/>
            <p:cNvSpPr/>
            <p:nvPr/>
          </p:nvSpPr>
          <p:spPr>
            <a:xfrm>
              <a:off x="2734397" y="4947986"/>
              <a:ext cx="1918805" cy="4089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rgbClr val="A5A5A5"/>
                  </a:solidFill>
                  <a:latin typeface="Open Sans"/>
                  <a:ea typeface="Open Sans"/>
                  <a:cs typeface="Open Sans"/>
                  <a:sym typeface="Open Sans"/>
                </a:rPr>
                <a:t>7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rgbClr val="1F3864"/>
                  </a:solidFill>
                  <a:latin typeface="Open Sans"/>
                  <a:ea typeface="Open Sans"/>
                  <a:cs typeface="Open Sans"/>
                  <a:sym typeface="Open Sans"/>
                </a:rPr>
                <a:t>Printing Region Identifying</a:t>
              </a:r>
              <a:endParaRPr/>
            </a:p>
          </p:txBody>
        </p:sp>
        <p:sp>
          <p:nvSpPr>
            <p:cNvPr id="566" name="Google Shape;566;p24"/>
            <p:cNvSpPr/>
            <p:nvPr/>
          </p:nvSpPr>
          <p:spPr>
            <a:xfrm>
              <a:off x="4750177" y="4955624"/>
              <a:ext cx="2202886" cy="4089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rgbClr val="A5A5A5"/>
                  </a:solidFill>
                  <a:latin typeface="Open Sans"/>
                  <a:ea typeface="Open Sans"/>
                  <a:cs typeface="Open Sans"/>
                  <a:sym typeface="Open Sans"/>
                </a:rPr>
                <a:t>8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rgbClr val="1F3864"/>
                  </a:solidFill>
                  <a:latin typeface="Open Sans"/>
                  <a:ea typeface="Open Sans"/>
                  <a:cs typeface="Open Sans"/>
                  <a:sym typeface="Open Sans"/>
                </a:rPr>
                <a:t>Printing Path Design Generation</a:t>
              </a:r>
              <a:endParaRPr/>
            </a:p>
          </p:txBody>
        </p:sp>
        <p:sp>
          <p:nvSpPr>
            <p:cNvPr id="567" name="Google Shape;567;p24"/>
            <p:cNvSpPr/>
            <p:nvPr/>
          </p:nvSpPr>
          <p:spPr>
            <a:xfrm>
              <a:off x="7247035" y="4947675"/>
              <a:ext cx="1625551" cy="4089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rgbClr val="A5A5A5"/>
                  </a:solidFill>
                  <a:latin typeface="Open Sans"/>
                  <a:ea typeface="Open Sans"/>
                  <a:cs typeface="Open Sans"/>
                  <a:sym typeface="Open Sans"/>
                </a:rPr>
                <a:t>9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rgbClr val="1F3864"/>
                  </a:solidFill>
                  <a:latin typeface="Open Sans"/>
                  <a:ea typeface="Open Sans"/>
                  <a:cs typeface="Open Sans"/>
                  <a:sym typeface="Open Sans"/>
                </a:rPr>
                <a:t>Path Print Simulation</a:t>
              </a:r>
              <a:endParaRPr/>
            </a:p>
          </p:txBody>
        </p:sp>
        <p:sp>
          <p:nvSpPr>
            <p:cNvPr id="568" name="Google Shape;568;p24"/>
            <p:cNvSpPr/>
            <p:nvPr/>
          </p:nvSpPr>
          <p:spPr>
            <a:xfrm>
              <a:off x="9456123" y="4955622"/>
              <a:ext cx="1599638" cy="4089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rgbClr val="A5A5A5"/>
                  </a:solidFill>
                  <a:latin typeface="Open Sans"/>
                  <a:ea typeface="Open Sans"/>
                  <a:cs typeface="Open Sans"/>
                  <a:sym typeface="Open Sans"/>
                </a:rPr>
                <a:t>10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rgbClr val="1F3864"/>
                  </a:solidFill>
                  <a:latin typeface="Open Sans"/>
                  <a:ea typeface="Open Sans"/>
                  <a:cs typeface="Open Sans"/>
                  <a:sym typeface="Open Sans"/>
                </a:rPr>
                <a:t>Extrusion 3D Printing</a:t>
              </a:r>
              <a:endParaRPr/>
            </a:p>
          </p:txBody>
        </p:sp>
      </p:grpSp>
      <p:sp>
        <p:nvSpPr>
          <p:cNvPr id="569" name="Google Shape;569;p24"/>
          <p:cNvSpPr/>
          <p:nvPr/>
        </p:nvSpPr>
        <p:spPr>
          <a:xfrm>
            <a:off x="4480874" y="5869773"/>
            <a:ext cx="323025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1F3864"/>
                </a:solidFill>
                <a:latin typeface="Open Sans"/>
                <a:ea typeface="Open Sans"/>
                <a:cs typeface="Open Sans"/>
                <a:sym typeface="Open Sans"/>
              </a:rPr>
              <a:t>revAMp Fabrication Method</a:t>
            </a:r>
            <a:endParaRPr/>
          </a:p>
        </p:txBody>
      </p:sp>
      <p:sp>
        <p:nvSpPr>
          <p:cNvPr id="570" name="Google Shape;570;p24"/>
          <p:cNvSpPr/>
          <p:nvPr/>
        </p:nvSpPr>
        <p:spPr>
          <a:xfrm>
            <a:off x="7150295" y="3383422"/>
            <a:ext cx="4268457" cy="2253807"/>
          </a:xfrm>
          <a:prstGeom prst="rect">
            <a:avLst/>
          </a:prstGeom>
          <a:solidFill>
            <a:srgbClr val="FFFFFF">
              <a:alpha val="8078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71" name="Google Shape;571;p24"/>
          <p:cNvGrpSpPr/>
          <p:nvPr/>
        </p:nvGrpSpPr>
        <p:grpSpPr>
          <a:xfrm>
            <a:off x="11133056" y="5392131"/>
            <a:ext cx="1058944" cy="1369332"/>
            <a:chOff x="10706145" y="4692275"/>
            <a:chExt cx="1566986" cy="2014939"/>
          </a:xfrm>
        </p:grpSpPr>
        <p:pic>
          <p:nvPicPr>
            <p:cNvPr id="572" name="Google Shape;572;p24"/>
            <p:cNvPicPr preferRelativeResize="0"/>
            <p:nvPr/>
          </p:nvPicPr>
          <p:blipFill rotWithShape="1">
            <a:blip r:embed="rId13">
              <a:alphaModFix/>
            </a:blip>
            <a:srcRect/>
            <a:stretch/>
          </p:blipFill>
          <p:spPr>
            <a:xfrm>
              <a:off x="10706145" y="4692275"/>
              <a:ext cx="1566986" cy="14056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3" name="Google Shape;573;p24"/>
            <p:cNvPicPr preferRelativeResize="0"/>
            <p:nvPr/>
          </p:nvPicPr>
          <p:blipFill rotWithShape="1">
            <a:blip r:embed="rId14">
              <a:alphaModFix/>
            </a:blip>
            <a:srcRect/>
            <a:stretch/>
          </p:blipFill>
          <p:spPr>
            <a:xfrm>
              <a:off x="10755003" y="6091518"/>
              <a:ext cx="1260348" cy="61569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74" name="Google Shape;574;p24"/>
          <p:cNvSpPr/>
          <p:nvPr/>
        </p:nvSpPr>
        <p:spPr>
          <a:xfrm>
            <a:off x="269455" y="1072535"/>
            <a:ext cx="11136416" cy="2356465"/>
          </a:xfrm>
          <a:prstGeom prst="rect">
            <a:avLst/>
          </a:prstGeom>
          <a:solidFill>
            <a:srgbClr val="FFFFFF">
              <a:alpha val="8078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5" name="Google Shape;575;p24"/>
          <p:cNvSpPr/>
          <p:nvPr/>
        </p:nvSpPr>
        <p:spPr>
          <a:xfrm>
            <a:off x="562882" y="3499694"/>
            <a:ext cx="4368316" cy="2253807"/>
          </a:xfrm>
          <a:prstGeom prst="rect">
            <a:avLst/>
          </a:prstGeom>
          <a:solidFill>
            <a:srgbClr val="FFFFFF">
              <a:alpha val="8078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6" name="Google Shape;576;p24"/>
          <p:cNvSpPr/>
          <p:nvPr/>
        </p:nvSpPr>
        <p:spPr>
          <a:xfrm>
            <a:off x="4232233" y="5869469"/>
            <a:ext cx="3648575" cy="772266"/>
          </a:xfrm>
          <a:prstGeom prst="rect">
            <a:avLst/>
          </a:prstGeom>
          <a:solidFill>
            <a:srgbClr val="FFFFFF">
              <a:alpha val="8078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25"/>
          <p:cNvSpPr txBox="1"/>
          <p:nvPr/>
        </p:nvSpPr>
        <p:spPr>
          <a:xfrm>
            <a:off x="286871" y="224118"/>
            <a:ext cx="3836894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00B0F0"/>
                </a:solidFill>
                <a:latin typeface="Open Sans"/>
                <a:ea typeface="Open Sans"/>
                <a:cs typeface="Open Sans"/>
                <a:sym typeface="Open Sans"/>
              </a:rPr>
              <a:t>Workflow</a:t>
            </a:r>
            <a:endParaRPr sz="3200">
              <a:solidFill>
                <a:srgbClr val="00B0F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582" name="Google Shape;582;p25"/>
          <p:cNvCxnSpPr/>
          <p:nvPr/>
        </p:nvCxnSpPr>
        <p:spPr>
          <a:xfrm rot="10800000" flipH="1">
            <a:off x="0" y="808893"/>
            <a:ext cx="4123765" cy="11034"/>
          </a:xfrm>
          <a:prstGeom prst="straightConnector1">
            <a:avLst/>
          </a:prstGeom>
          <a:noFill/>
          <a:ln w="9525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583" name="Google Shape;583;p25"/>
          <p:cNvGrpSpPr/>
          <p:nvPr/>
        </p:nvGrpSpPr>
        <p:grpSpPr>
          <a:xfrm>
            <a:off x="11133056" y="5392131"/>
            <a:ext cx="1058944" cy="1369332"/>
            <a:chOff x="10706145" y="4692275"/>
            <a:chExt cx="1566986" cy="2014939"/>
          </a:xfrm>
        </p:grpSpPr>
        <p:pic>
          <p:nvPicPr>
            <p:cNvPr id="584" name="Google Shape;584;p25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0706145" y="4692275"/>
              <a:ext cx="1566986" cy="14056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5" name="Google Shape;585;p25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0755003" y="6091518"/>
              <a:ext cx="1260348" cy="61569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86" name="Google Shape;586;p25"/>
          <p:cNvPicPr preferRelativeResize="0"/>
          <p:nvPr/>
        </p:nvPicPr>
        <p:blipFill rotWithShape="1">
          <a:blip r:embed="rId5">
            <a:alphaModFix/>
          </a:blip>
          <a:srcRect l="16278" r="8739"/>
          <a:stretch/>
        </p:blipFill>
        <p:spPr>
          <a:xfrm>
            <a:off x="3883788" y="1769841"/>
            <a:ext cx="4424423" cy="3318317"/>
          </a:xfrm>
          <a:prstGeom prst="rect">
            <a:avLst/>
          </a:prstGeom>
          <a:noFill/>
          <a:ln w="9525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587" name="Google Shape;587;p25"/>
          <p:cNvSpPr/>
          <p:nvPr/>
        </p:nvSpPr>
        <p:spPr>
          <a:xfrm>
            <a:off x="286871" y="819927"/>
            <a:ext cx="363452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1F3864"/>
                </a:solidFill>
                <a:latin typeface="Open Sans"/>
                <a:ea typeface="Open Sans"/>
                <a:cs typeface="Open Sans"/>
                <a:sym typeface="Open Sans"/>
              </a:rPr>
              <a:t>Printing Path Design Generation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26"/>
          <p:cNvSpPr txBox="1"/>
          <p:nvPr/>
        </p:nvSpPr>
        <p:spPr>
          <a:xfrm>
            <a:off x="286871" y="224118"/>
            <a:ext cx="3836894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00B0F0"/>
                </a:solidFill>
                <a:latin typeface="Open Sans"/>
                <a:ea typeface="Open Sans"/>
                <a:cs typeface="Open Sans"/>
                <a:sym typeface="Open Sans"/>
              </a:rPr>
              <a:t>Workflow</a:t>
            </a:r>
            <a:endParaRPr sz="3200">
              <a:solidFill>
                <a:srgbClr val="00B0F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593" name="Google Shape;593;p26"/>
          <p:cNvCxnSpPr/>
          <p:nvPr/>
        </p:nvCxnSpPr>
        <p:spPr>
          <a:xfrm rot="10800000" flipH="1">
            <a:off x="0" y="808893"/>
            <a:ext cx="4123765" cy="11034"/>
          </a:xfrm>
          <a:prstGeom prst="straightConnector1">
            <a:avLst/>
          </a:prstGeom>
          <a:noFill/>
          <a:ln w="9525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594" name="Google Shape;594;p26"/>
          <p:cNvGrpSpPr/>
          <p:nvPr/>
        </p:nvGrpSpPr>
        <p:grpSpPr>
          <a:xfrm>
            <a:off x="695886" y="1438653"/>
            <a:ext cx="10634878" cy="1530358"/>
            <a:chOff x="425692" y="1169296"/>
            <a:chExt cx="10870799" cy="1564307"/>
          </a:xfrm>
        </p:grpSpPr>
        <p:pic>
          <p:nvPicPr>
            <p:cNvPr id="595" name="Google Shape;595;p26"/>
            <p:cNvPicPr preferRelativeResize="0"/>
            <p:nvPr/>
          </p:nvPicPr>
          <p:blipFill rotWithShape="1">
            <a:blip r:embed="rId3">
              <a:alphaModFix/>
            </a:blip>
            <a:srcRect l="12521" r="12520"/>
            <a:stretch/>
          </p:blipFill>
          <p:spPr>
            <a:xfrm>
              <a:off x="425692" y="1169296"/>
              <a:ext cx="2070883" cy="1553162"/>
            </a:xfrm>
            <a:prstGeom prst="rect">
              <a:avLst/>
            </a:prstGeom>
            <a:noFill/>
            <a:ln w="9525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596" name="Google Shape;596;p26"/>
            <p:cNvPicPr preferRelativeResize="0"/>
            <p:nvPr/>
          </p:nvPicPr>
          <p:blipFill rotWithShape="1">
            <a:blip r:embed="rId4">
              <a:alphaModFix/>
            </a:blip>
            <a:srcRect l="12520" r="12520"/>
            <a:stretch/>
          </p:blipFill>
          <p:spPr>
            <a:xfrm>
              <a:off x="2617340" y="1169296"/>
              <a:ext cx="2070883" cy="1553162"/>
            </a:xfrm>
            <a:prstGeom prst="rect">
              <a:avLst/>
            </a:prstGeom>
            <a:noFill/>
            <a:ln w="9525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597" name="Google Shape;597;p26"/>
            <p:cNvPicPr preferRelativeResize="0"/>
            <p:nvPr/>
          </p:nvPicPr>
          <p:blipFill rotWithShape="1">
            <a:blip r:embed="rId5">
              <a:alphaModFix/>
            </a:blip>
            <a:srcRect l="10562" r="14476"/>
            <a:stretch/>
          </p:blipFill>
          <p:spPr>
            <a:xfrm>
              <a:off x="4820961" y="1180441"/>
              <a:ext cx="2070883" cy="1553162"/>
            </a:xfrm>
            <a:prstGeom prst="rect">
              <a:avLst/>
            </a:prstGeom>
            <a:noFill/>
            <a:ln w="9525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598" name="Google Shape;598;p26"/>
            <p:cNvPicPr preferRelativeResize="0"/>
            <p:nvPr/>
          </p:nvPicPr>
          <p:blipFill rotWithShape="1">
            <a:blip r:embed="rId6">
              <a:alphaModFix/>
            </a:blip>
            <a:srcRect l="12520" r="12520"/>
            <a:stretch/>
          </p:blipFill>
          <p:spPr>
            <a:xfrm>
              <a:off x="7023285" y="1169296"/>
              <a:ext cx="2070883" cy="1553162"/>
            </a:xfrm>
            <a:prstGeom prst="rect">
              <a:avLst/>
            </a:prstGeom>
            <a:noFill/>
            <a:ln w="9525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599" name="Google Shape;599;p26"/>
            <p:cNvPicPr preferRelativeResize="0"/>
            <p:nvPr/>
          </p:nvPicPr>
          <p:blipFill rotWithShape="1">
            <a:blip r:embed="rId7">
              <a:alphaModFix/>
            </a:blip>
            <a:srcRect l="14609" r="10430"/>
            <a:stretch/>
          </p:blipFill>
          <p:spPr>
            <a:xfrm>
              <a:off x="9225608" y="1169296"/>
              <a:ext cx="2070883" cy="1553162"/>
            </a:xfrm>
            <a:prstGeom prst="rect">
              <a:avLst/>
            </a:prstGeom>
            <a:noFill/>
            <a:ln w="9525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</p:spPr>
        </p:pic>
      </p:grpSp>
      <p:grpSp>
        <p:nvGrpSpPr>
          <p:cNvPr id="600" name="Google Shape;600;p26"/>
          <p:cNvGrpSpPr/>
          <p:nvPr/>
        </p:nvGrpSpPr>
        <p:grpSpPr>
          <a:xfrm>
            <a:off x="695886" y="3557318"/>
            <a:ext cx="10634878" cy="1519931"/>
            <a:chOff x="425691" y="3372967"/>
            <a:chExt cx="10870799" cy="1553649"/>
          </a:xfrm>
        </p:grpSpPr>
        <p:pic>
          <p:nvPicPr>
            <p:cNvPr id="601" name="Google Shape;601;p26"/>
            <p:cNvPicPr preferRelativeResize="0"/>
            <p:nvPr/>
          </p:nvPicPr>
          <p:blipFill rotWithShape="1">
            <a:blip r:embed="rId8">
              <a:alphaModFix/>
            </a:blip>
            <a:srcRect l="14496" r="10544"/>
            <a:stretch/>
          </p:blipFill>
          <p:spPr>
            <a:xfrm>
              <a:off x="425691" y="3373454"/>
              <a:ext cx="2070883" cy="1553162"/>
            </a:xfrm>
            <a:prstGeom prst="rect">
              <a:avLst/>
            </a:prstGeom>
            <a:noFill/>
            <a:ln w="9525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602" name="Google Shape;602;p26"/>
            <p:cNvPicPr preferRelativeResize="0"/>
            <p:nvPr/>
          </p:nvPicPr>
          <p:blipFill rotWithShape="1">
            <a:blip r:embed="rId9">
              <a:alphaModFix/>
            </a:blip>
            <a:srcRect l="15625" t="25" r="9393" b="-24"/>
            <a:stretch/>
          </p:blipFill>
          <p:spPr>
            <a:xfrm>
              <a:off x="2617339" y="3372967"/>
              <a:ext cx="2071532" cy="1553649"/>
            </a:xfrm>
            <a:prstGeom prst="rect">
              <a:avLst/>
            </a:prstGeom>
            <a:noFill/>
            <a:ln w="9525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603" name="Google Shape;603;p26"/>
            <p:cNvPicPr preferRelativeResize="0"/>
            <p:nvPr/>
          </p:nvPicPr>
          <p:blipFill rotWithShape="1">
            <a:blip r:embed="rId10">
              <a:alphaModFix/>
            </a:blip>
            <a:srcRect l="16278" r="8739"/>
            <a:stretch/>
          </p:blipFill>
          <p:spPr>
            <a:xfrm>
              <a:off x="4820311" y="3372967"/>
              <a:ext cx="2071532" cy="1553649"/>
            </a:xfrm>
            <a:prstGeom prst="rect">
              <a:avLst/>
            </a:prstGeom>
            <a:noFill/>
            <a:ln w="9525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604" name="Google Shape;604;p26"/>
            <p:cNvPicPr preferRelativeResize="0"/>
            <p:nvPr/>
          </p:nvPicPr>
          <p:blipFill rotWithShape="1">
            <a:blip r:embed="rId11">
              <a:alphaModFix/>
            </a:blip>
            <a:srcRect l="15282" t="2428" r="10877" b="-902"/>
            <a:stretch/>
          </p:blipFill>
          <p:spPr>
            <a:xfrm>
              <a:off x="7023284" y="3372967"/>
              <a:ext cx="2071532" cy="1553649"/>
            </a:xfrm>
            <a:prstGeom prst="rect">
              <a:avLst/>
            </a:prstGeom>
            <a:noFill/>
            <a:ln w="9525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605" name="Google Shape;605;p26"/>
            <p:cNvPicPr preferRelativeResize="0"/>
            <p:nvPr/>
          </p:nvPicPr>
          <p:blipFill rotWithShape="1">
            <a:blip r:embed="rId12">
              <a:alphaModFix/>
            </a:blip>
            <a:srcRect l="12509" r="12509"/>
            <a:stretch/>
          </p:blipFill>
          <p:spPr>
            <a:xfrm>
              <a:off x="9224958" y="3372967"/>
              <a:ext cx="2071532" cy="1553649"/>
            </a:xfrm>
            <a:prstGeom prst="rect">
              <a:avLst/>
            </a:prstGeom>
            <a:noFill/>
            <a:ln w="9525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</p:spPr>
        </p:pic>
      </p:grpSp>
      <p:grpSp>
        <p:nvGrpSpPr>
          <p:cNvPr id="606" name="Google Shape;606;p26"/>
          <p:cNvGrpSpPr/>
          <p:nvPr/>
        </p:nvGrpSpPr>
        <p:grpSpPr>
          <a:xfrm>
            <a:off x="786129" y="2969011"/>
            <a:ext cx="10233510" cy="446407"/>
            <a:chOff x="515448" y="2724065"/>
            <a:chExt cx="10422297" cy="456310"/>
          </a:xfrm>
        </p:grpSpPr>
        <p:sp>
          <p:nvSpPr>
            <p:cNvPr id="607" name="Google Shape;607;p26"/>
            <p:cNvSpPr/>
            <p:nvPr/>
          </p:nvSpPr>
          <p:spPr>
            <a:xfrm>
              <a:off x="515448" y="2771389"/>
              <a:ext cx="1930966" cy="4089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rgbClr val="A5A5A5"/>
                  </a:solidFill>
                  <a:latin typeface="Open Sans"/>
                  <a:ea typeface="Open Sans"/>
                  <a:cs typeface="Open Sans"/>
                  <a:sym typeface="Open Sans"/>
                </a:rPr>
                <a:t>1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rgbClr val="1F3864"/>
                  </a:solidFill>
                  <a:latin typeface="Open Sans"/>
                  <a:ea typeface="Open Sans"/>
                  <a:cs typeface="Open Sans"/>
                  <a:sym typeface="Open Sans"/>
                </a:rPr>
                <a:t>3D Object to be revAMped</a:t>
              </a:r>
              <a:endParaRPr sz="1000" i="0">
                <a:solidFill>
                  <a:srgbClr val="1F3864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08" name="Google Shape;608;p26"/>
            <p:cNvSpPr/>
            <p:nvPr/>
          </p:nvSpPr>
          <p:spPr>
            <a:xfrm>
              <a:off x="2732599" y="2743126"/>
              <a:ext cx="1937894" cy="4089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rgbClr val="A5A5A5"/>
                  </a:solidFill>
                  <a:latin typeface="Open Sans"/>
                  <a:ea typeface="Open Sans"/>
                  <a:cs typeface="Open Sans"/>
                  <a:sym typeface="Open Sans"/>
                </a:rPr>
                <a:t>2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rgbClr val="1F3864"/>
                  </a:solidFill>
                  <a:latin typeface="Open Sans"/>
                  <a:ea typeface="Open Sans"/>
                  <a:cs typeface="Open Sans"/>
                  <a:sym typeface="Open Sans"/>
                </a:rPr>
                <a:t>Driving the mobile-robot</a:t>
              </a:r>
              <a:endParaRPr/>
            </a:p>
          </p:txBody>
        </p:sp>
        <p:sp>
          <p:nvSpPr>
            <p:cNvPr id="609" name="Google Shape;609;p26"/>
            <p:cNvSpPr/>
            <p:nvPr/>
          </p:nvSpPr>
          <p:spPr>
            <a:xfrm>
              <a:off x="4950694" y="2731375"/>
              <a:ext cx="1762176" cy="4089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rgbClr val="A5A5A5"/>
                  </a:solidFill>
                  <a:latin typeface="Open Sans"/>
                  <a:ea typeface="Open Sans"/>
                  <a:cs typeface="Open Sans"/>
                  <a:sym typeface="Open Sans"/>
                </a:rPr>
                <a:t>3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rgbClr val="1F3864"/>
                  </a:solidFill>
                  <a:latin typeface="Open Sans"/>
                  <a:ea typeface="Open Sans"/>
                  <a:cs typeface="Open Sans"/>
                  <a:sym typeface="Open Sans"/>
                </a:rPr>
                <a:t>Real Sense Positioning</a:t>
              </a:r>
              <a:endParaRPr/>
            </a:p>
          </p:txBody>
        </p:sp>
        <p:sp>
          <p:nvSpPr>
            <p:cNvPr id="610" name="Google Shape;610;p26"/>
            <p:cNvSpPr/>
            <p:nvPr/>
          </p:nvSpPr>
          <p:spPr>
            <a:xfrm>
              <a:off x="7224718" y="2724065"/>
              <a:ext cx="1512012" cy="4089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rgbClr val="A5A5A5"/>
                  </a:solidFill>
                  <a:latin typeface="Open Sans"/>
                  <a:ea typeface="Open Sans"/>
                  <a:cs typeface="Open Sans"/>
                  <a:sym typeface="Open Sans"/>
                </a:rPr>
                <a:t>4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rgbClr val="1F3864"/>
                  </a:solidFill>
                  <a:latin typeface="Open Sans"/>
                  <a:ea typeface="Open Sans"/>
                  <a:cs typeface="Open Sans"/>
                  <a:sym typeface="Open Sans"/>
                </a:rPr>
                <a:t>Scanning Trajectory</a:t>
              </a:r>
              <a:endParaRPr/>
            </a:p>
          </p:txBody>
        </p:sp>
        <p:sp>
          <p:nvSpPr>
            <p:cNvPr id="611" name="Google Shape;611;p26"/>
            <p:cNvSpPr/>
            <p:nvPr/>
          </p:nvSpPr>
          <p:spPr>
            <a:xfrm>
              <a:off x="9425733" y="2731375"/>
              <a:ext cx="1512012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rgbClr val="A5A5A5"/>
                  </a:solidFill>
                  <a:latin typeface="Open Sans"/>
                  <a:ea typeface="Open Sans"/>
                  <a:cs typeface="Open Sans"/>
                  <a:sym typeface="Open Sans"/>
                </a:rPr>
                <a:t>5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rgbClr val="1F3864"/>
                  </a:solidFill>
                  <a:latin typeface="Open Sans"/>
                  <a:ea typeface="Open Sans"/>
                  <a:cs typeface="Open Sans"/>
                  <a:sym typeface="Open Sans"/>
                </a:rPr>
                <a:t>Point Cloud Collection</a:t>
              </a:r>
              <a:endParaRPr/>
            </a:p>
          </p:txBody>
        </p:sp>
      </p:grpSp>
      <p:grpSp>
        <p:nvGrpSpPr>
          <p:cNvPr id="612" name="Google Shape;612;p26"/>
          <p:cNvGrpSpPr/>
          <p:nvPr/>
        </p:nvGrpSpPr>
        <p:grpSpPr>
          <a:xfrm>
            <a:off x="797903" y="5106946"/>
            <a:ext cx="10302034" cy="407887"/>
            <a:chOff x="525189" y="4947675"/>
            <a:chExt cx="10530572" cy="416936"/>
          </a:xfrm>
        </p:grpSpPr>
        <p:sp>
          <p:nvSpPr>
            <p:cNvPr id="613" name="Google Shape;613;p26"/>
            <p:cNvSpPr/>
            <p:nvPr/>
          </p:nvSpPr>
          <p:spPr>
            <a:xfrm>
              <a:off x="525189" y="4947676"/>
              <a:ext cx="1778017" cy="4089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rgbClr val="A5A5A5"/>
                  </a:solidFill>
                  <a:latin typeface="Open Sans"/>
                  <a:ea typeface="Open Sans"/>
                  <a:cs typeface="Open Sans"/>
                  <a:sym typeface="Open Sans"/>
                </a:rPr>
                <a:t>6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rgbClr val="1F3864"/>
                  </a:solidFill>
                  <a:latin typeface="Open Sans"/>
                  <a:ea typeface="Open Sans"/>
                  <a:cs typeface="Open Sans"/>
                  <a:sym typeface="Open Sans"/>
                </a:rPr>
                <a:t>Surface Re-construction</a:t>
              </a:r>
              <a:endParaRPr/>
            </a:p>
          </p:txBody>
        </p:sp>
        <p:sp>
          <p:nvSpPr>
            <p:cNvPr id="614" name="Google Shape;614;p26"/>
            <p:cNvSpPr/>
            <p:nvPr/>
          </p:nvSpPr>
          <p:spPr>
            <a:xfrm>
              <a:off x="2734397" y="4947986"/>
              <a:ext cx="1918805" cy="4089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rgbClr val="A5A5A5"/>
                  </a:solidFill>
                  <a:latin typeface="Open Sans"/>
                  <a:ea typeface="Open Sans"/>
                  <a:cs typeface="Open Sans"/>
                  <a:sym typeface="Open Sans"/>
                </a:rPr>
                <a:t>7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rgbClr val="1F3864"/>
                  </a:solidFill>
                  <a:latin typeface="Open Sans"/>
                  <a:ea typeface="Open Sans"/>
                  <a:cs typeface="Open Sans"/>
                  <a:sym typeface="Open Sans"/>
                </a:rPr>
                <a:t>Printing Region Identifying</a:t>
              </a:r>
              <a:endParaRPr/>
            </a:p>
          </p:txBody>
        </p:sp>
        <p:sp>
          <p:nvSpPr>
            <p:cNvPr id="615" name="Google Shape;615;p26"/>
            <p:cNvSpPr/>
            <p:nvPr/>
          </p:nvSpPr>
          <p:spPr>
            <a:xfrm>
              <a:off x="4750177" y="4955624"/>
              <a:ext cx="2202886" cy="4089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rgbClr val="A5A5A5"/>
                  </a:solidFill>
                  <a:latin typeface="Open Sans"/>
                  <a:ea typeface="Open Sans"/>
                  <a:cs typeface="Open Sans"/>
                  <a:sym typeface="Open Sans"/>
                </a:rPr>
                <a:t>8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rgbClr val="1F3864"/>
                  </a:solidFill>
                  <a:latin typeface="Open Sans"/>
                  <a:ea typeface="Open Sans"/>
                  <a:cs typeface="Open Sans"/>
                  <a:sym typeface="Open Sans"/>
                </a:rPr>
                <a:t>Printing Path Design Generation</a:t>
              </a:r>
              <a:endParaRPr/>
            </a:p>
          </p:txBody>
        </p:sp>
        <p:sp>
          <p:nvSpPr>
            <p:cNvPr id="616" name="Google Shape;616;p26"/>
            <p:cNvSpPr/>
            <p:nvPr/>
          </p:nvSpPr>
          <p:spPr>
            <a:xfrm>
              <a:off x="7247035" y="4947675"/>
              <a:ext cx="1625551" cy="4089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rgbClr val="A5A5A5"/>
                  </a:solidFill>
                  <a:latin typeface="Open Sans"/>
                  <a:ea typeface="Open Sans"/>
                  <a:cs typeface="Open Sans"/>
                  <a:sym typeface="Open Sans"/>
                </a:rPr>
                <a:t>9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rgbClr val="1F3864"/>
                  </a:solidFill>
                  <a:latin typeface="Open Sans"/>
                  <a:ea typeface="Open Sans"/>
                  <a:cs typeface="Open Sans"/>
                  <a:sym typeface="Open Sans"/>
                </a:rPr>
                <a:t>Path Print Simulation</a:t>
              </a:r>
              <a:endParaRPr/>
            </a:p>
          </p:txBody>
        </p:sp>
        <p:sp>
          <p:nvSpPr>
            <p:cNvPr id="617" name="Google Shape;617;p26"/>
            <p:cNvSpPr/>
            <p:nvPr/>
          </p:nvSpPr>
          <p:spPr>
            <a:xfrm>
              <a:off x="9456123" y="4955622"/>
              <a:ext cx="1599638" cy="4089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rgbClr val="A5A5A5"/>
                  </a:solidFill>
                  <a:latin typeface="Open Sans"/>
                  <a:ea typeface="Open Sans"/>
                  <a:cs typeface="Open Sans"/>
                  <a:sym typeface="Open Sans"/>
                </a:rPr>
                <a:t>10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rgbClr val="1F3864"/>
                  </a:solidFill>
                  <a:latin typeface="Open Sans"/>
                  <a:ea typeface="Open Sans"/>
                  <a:cs typeface="Open Sans"/>
                  <a:sym typeface="Open Sans"/>
                </a:rPr>
                <a:t>Extrusion 3D Printing</a:t>
              </a:r>
              <a:endParaRPr/>
            </a:p>
          </p:txBody>
        </p:sp>
      </p:grpSp>
      <p:sp>
        <p:nvSpPr>
          <p:cNvPr id="618" name="Google Shape;618;p26"/>
          <p:cNvSpPr/>
          <p:nvPr/>
        </p:nvSpPr>
        <p:spPr>
          <a:xfrm>
            <a:off x="4480874" y="5869773"/>
            <a:ext cx="323025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1F3864"/>
                </a:solidFill>
                <a:latin typeface="Open Sans"/>
                <a:ea typeface="Open Sans"/>
                <a:cs typeface="Open Sans"/>
                <a:sym typeface="Open Sans"/>
              </a:rPr>
              <a:t>revAMp Fabrication Method</a:t>
            </a:r>
            <a:endParaRPr/>
          </a:p>
        </p:txBody>
      </p:sp>
      <p:sp>
        <p:nvSpPr>
          <p:cNvPr id="619" name="Google Shape;619;p26"/>
          <p:cNvSpPr/>
          <p:nvPr/>
        </p:nvSpPr>
        <p:spPr>
          <a:xfrm>
            <a:off x="9304189" y="3383422"/>
            <a:ext cx="2114563" cy="2253807"/>
          </a:xfrm>
          <a:prstGeom prst="rect">
            <a:avLst/>
          </a:prstGeom>
          <a:solidFill>
            <a:srgbClr val="FFFFFF">
              <a:alpha val="8078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20" name="Google Shape;620;p26"/>
          <p:cNvGrpSpPr/>
          <p:nvPr/>
        </p:nvGrpSpPr>
        <p:grpSpPr>
          <a:xfrm>
            <a:off x="11133056" y="5392131"/>
            <a:ext cx="1058944" cy="1369332"/>
            <a:chOff x="10706145" y="4692275"/>
            <a:chExt cx="1566986" cy="2014939"/>
          </a:xfrm>
        </p:grpSpPr>
        <p:pic>
          <p:nvPicPr>
            <p:cNvPr id="621" name="Google Shape;621;p26"/>
            <p:cNvPicPr preferRelativeResize="0"/>
            <p:nvPr/>
          </p:nvPicPr>
          <p:blipFill rotWithShape="1">
            <a:blip r:embed="rId13">
              <a:alphaModFix/>
            </a:blip>
            <a:srcRect/>
            <a:stretch/>
          </p:blipFill>
          <p:spPr>
            <a:xfrm>
              <a:off x="10706145" y="4692275"/>
              <a:ext cx="1566986" cy="14056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2" name="Google Shape;622;p26"/>
            <p:cNvPicPr preferRelativeResize="0"/>
            <p:nvPr/>
          </p:nvPicPr>
          <p:blipFill rotWithShape="1">
            <a:blip r:embed="rId14">
              <a:alphaModFix/>
            </a:blip>
            <a:srcRect/>
            <a:stretch/>
          </p:blipFill>
          <p:spPr>
            <a:xfrm>
              <a:off x="10755003" y="6091518"/>
              <a:ext cx="1260348" cy="61569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23" name="Google Shape;623;p26"/>
          <p:cNvSpPr/>
          <p:nvPr/>
        </p:nvSpPr>
        <p:spPr>
          <a:xfrm>
            <a:off x="269455" y="1072535"/>
            <a:ext cx="11136416" cy="2356465"/>
          </a:xfrm>
          <a:prstGeom prst="rect">
            <a:avLst/>
          </a:prstGeom>
          <a:solidFill>
            <a:srgbClr val="FFFFFF">
              <a:alpha val="8078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4" name="Google Shape;624;p26"/>
          <p:cNvSpPr/>
          <p:nvPr/>
        </p:nvSpPr>
        <p:spPr>
          <a:xfrm>
            <a:off x="562881" y="3499694"/>
            <a:ext cx="6499425" cy="2253807"/>
          </a:xfrm>
          <a:prstGeom prst="rect">
            <a:avLst/>
          </a:prstGeom>
          <a:solidFill>
            <a:srgbClr val="FFFFFF">
              <a:alpha val="8078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5" name="Google Shape;625;p26"/>
          <p:cNvSpPr/>
          <p:nvPr/>
        </p:nvSpPr>
        <p:spPr>
          <a:xfrm>
            <a:off x="4232233" y="5869469"/>
            <a:ext cx="3648575" cy="772266"/>
          </a:xfrm>
          <a:prstGeom prst="rect">
            <a:avLst/>
          </a:prstGeom>
          <a:solidFill>
            <a:srgbClr val="FFFFFF">
              <a:alpha val="8078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27"/>
          <p:cNvSpPr txBox="1"/>
          <p:nvPr/>
        </p:nvSpPr>
        <p:spPr>
          <a:xfrm>
            <a:off x="286871" y="224118"/>
            <a:ext cx="3836894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00B0F0"/>
                </a:solidFill>
                <a:latin typeface="Open Sans"/>
                <a:ea typeface="Open Sans"/>
                <a:cs typeface="Open Sans"/>
                <a:sym typeface="Open Sans"/>
              </a:rPr>
              <a:t>Workflow</a:t>
            </a:r>
            <a:endParaRPr sz="3200">
              <a:solidFill>
                <a:srgbClr val="00B0F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631" name="Google Shape;631;p27"/>
          <p:cNvCxnSpPr/>
          <p:nvPr/>
        </p:nvCxnSpPr>
        <p:spPr>
          <a:xfrm rot="10800000" flipH="1">
            <a:off x="0" y="808893"/>
            <a:ext cx="4123765" cy="11034"/>
          </a:xfrm>
          <a:prstGeom prst="straightConnector1">
            <a:avLst/>
          </a:prstGeom>
          <a:noFill/>
          <a:ln w="9525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632" name="Google Shape;632;p27"/>
          <p:cNvGrpSpPr/>
          <p:nvPr/>
        </p:nvGrpSpPr>
        <p:grpSpPr>
          <a:xfrm>
            <a:off x="11133056" y="5392131"/>
            <a:ext cx="1058944" cy="1369332"/>
            <a:chOff x="10706145" y="4692275"/>
            <a:chExt cx="1566986" cy="2014939"/>
          </a:xfrm>
        </p:grpSpPr>
        <p:pic>
          <p:nvPicPr>
            <p:cNvPr id="633" name="Google Shape;633;p27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0706145" y="4692275"/>
              <a:ext cx="1566986" cy="14056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34" name="Google Shape;634;p27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0755003" y="6091518"/>
              <a:ext cx="1260348" cy="61569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35" name="Google Shape;635;p27"/>
          <p:cNvPicPr preferRelativeResize="0"/>
          <p:nvPr/>
        </p:nvPicPr>
        <p:blipFill rotWithShape="1">
          <a:blip r:embed="rId5">
            <a:alphaModFix/>
          </a:blip>
          <a:srcRect l="15282" t="2428" r="10877" b="-902"/>
          <a:stretch/>
        </p:blipFill>
        <p:spPr>
          <a:xfrm>
            <a:off x="3883788" y="1769841"/>
            <a:ext cx="4424423" cy="3318317"/>
          </a:xfrm>
          <a:prstGeom prst="rect">
            <a:avLst/>
          </a:prstGeom>
          <a:noFill/>
          <a:ln w="9525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636" name="Google Shape;636;p27"/>
          <p:cNvSpPr/>
          <p:nvPr/>
        </p:nvSpPr>
        <p:spPr>
          <a:xfrm>
            <a:off x="286871" y="819927"/>
            <a:ext cx="245451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1F3864"/>
                </a:solidFill>
                <a:latin typeface="Open Sans"/>
                <a:ea typeface="Open Sans"/>
                <a:cs typeface="Open Sans"/>
                <a:sym typeface="Open Sans"/>
              </a:rPr>
              <a:t>Path Print Simulation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28"/>
          <p:cNvSpPr txBox="1"/>
          <p:nvPr/>
        </p:nvSpPr>
        <p:spPr>
          <a:xfrm>
            <a:off x="286871" y="224118"/>
            <a:ext cx="3836894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00B0F0"/>
                </a:solidFill>
                <a:latin typeface="Open Sans"/>
                <a:ea typeface="Open Sans"/>
                <a:cs typeface="Open Sans"/>
                <a:sym typeface="Open Sans"/>
              </a:rPr>
              <a:t>Workflow</a:t>
            </a:r>
            <a:endParaRPr sz="3200">
              <a:solidFill>
                <a:srgbClr val="00B0F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642" name="Google Shape;642;p28"/>
          <p:cNvCxnSpPr/>
          <p:nvPr/>
        </p:nvCxnSpPr>
        <p:spPr>
          <a:xfrm rot="10800000" flipH="1">
            <a:off x="0" y="808893"/>
            <a:ext cx="4123765" cy="11034"/>
          </a:xfrm>
          <a:prstGeom prst="straightConnector1">
            <a:avLst/>
          </a:prstGeom>
          <a:noFill/>
          <a:ln w="9525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643" name="Google Shape;643;p28"/>
          <p:cNvGrpSpPr/>
          <p:nvPr/>
        </p:nvGrpSpPr>
        <p:grpSpPr>
          <a:xfrm>
            <a:off x="695886" y="1438653"/>
            <a:ext cx="10634878" cy="1530358"/>
            <a:chOff x="425692" y="1169296"/>
            <a:chExt cx="10870799" cy="1564307"/>
          </a:xfrm>
        </p:grpSpPr>
        <p:pic>
          <p:nvPicPr>
            <p:cNvPr id="644" name="Google Shape;644;p28"/>
            <p:cNvPicPr preferRelativeResize="0"/>
            <p:nvPr/>
          </p:nvPicPr>
          <p:blipFill rotWithShape="1">
            <a:blip r:embed="rId3">
              <a:alphaModFix/>
            </a:blip>
            <a:srcRect l="12521" r="12520"/>
            <a:stretch/>
          </p:blipFill>
          <p:spPr>
            <a:xfrm>
              <a:off x="425692" y="1169296"/>
              <a:ext cx="2070883" cy="1553162"/>
            </a:xfrm>
            <a:prstGeom prst="rect">
              <a:avLst/>
            </a:prstGeom>
            <a:noFill/>
            <a:ln w="9525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645" name="Google Shape;645;p28"/>
            <p:cNvPicPr preferRelativeResize="0"/>
            <p:nvPr/>
          </p:nvPicPr>
          <p:blipFill rotWithShape="1">
            <a:blip r:embed="rId4">
              <a:alphaModFix/>
            </a:blip>
            <a:srcRect l="12520" r="12520"/>
            <a:stretch/>
          </p:blipFill>
          <p:spPr>
            <a:xfrm>
              <a:off x="2617340" y="1169296"/>
              <a:ext cx="2070883" cy="1553162"/>
            </a:xfrm>
            <a:prstGeom prst="rect">
              <a:avLst/>
            </a:prstGeom>
            <a:noFill/>
            <a:ln w="9525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646" name="Google Shape;646;p28"/>
            <p:cNvPicPr preferRelativeResize="0"/>
            <p:nvPr/>
          </p:nvPicPr>
          <p:blipFill rotWithShape="1">
            <a:blip r:embed="rId5">
              <a:alphaModFix/>
            </a:blip>
            <a:srcRect l="10562" r="14476"/>
            <a:stretch/>
          </p:blipFill>
          <p:spPr>
            <a:xfrm>
              <a:off x="4820961" y="1180441"/>
              <a:ext cx="2070883" cy="1553162"/>
            </a:xfrm>
            <a:prstGeom prst="rect">
              <a:avLst/>
            </a:prstGeom>
            <a:noFill/>
            <a:ln w="9525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647" name="Google Shape;647;p28"/>
            <p:cNvPicPr preferRelativeResize="0"/>
            <p:nvPr/>
          </p:nvPicPr>
          <p:blipFill rotWithShape="1">
            <a:blip r:embed="rId6">
              <a:alphaModFix/>
            </a:blip>
            <a:srcRect l="12520" r="12520"/>
            <a:stretch/>
          </p:blipFill>
          <p:spPr>
            <a:xfrm>
              <a:off x="7023285" y="1169296"/>
              <a:ext cx="2070883" cy="1553162"/>
            </a:xfrm>
            <a:prstGeom prst="rect">
              <a:avLst/>
            </a:prstGeom>
            <a:noFill/>
            <a:ln w="9525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648" name="Google Shape;648;p28"/>
            <p:cNvPicPr preferRelativeResize="0"/>
            <p:nvPr/>
          </p:nvPicPr>
          <p:blipFill rotWithShape="1">
            <a:blip r:embed="rId7">
              <a:alphaModFix/>
            </a:blip>
            <a:srcRect l="14609" r="10430"/>
            <a:stretch/>
          </p:blipFill>
          <p:spPr>
            <a:xfrm>
              <a:off x="9225608" y="1169296"/>
              <a:ext cx="2070883" cy="1553162"/>
            </a:xfrm>
            <a:prstGeom prst="rect">
              <a:avLst/>
            </a:prstGeom>
            <a:noFill/>
            <a:ln w="9525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</p:spPr>
        </p:pic>
      </p:grpSp>
      <p:grpSp>
        <p:nvGrpSpPr>
          <p:cNvPr id="649" name="Google Shape;649;p28"/>
          <p:cNvGrpSpPr/>
          <p:nvPr/>
        </p:nvGrpSpPr>
        <p:grpSpPr>
          <a:xfrm>
            <a:off x="695886" y="3557318"/>
            <a:ext cx="10634878" cy="1519931"/>
            <a:chOff x="425691" y="3372967"/>
            <a:chExt cx="10870799" cy="1553649"/>
          </a:xfrm>
        </p:grpSpPr>
        <p:pic>
          <p:nvPicPr>
            <p:cNvPr id="650" name="Google Shape;650;p28"/>
            <p:cNvPicPr preferRelativeResize="0"/>
            <p:nvPr/>
          </p:nvPicPr>
          <p:blipFill rotWithShape="1">
            <a:blip r:embed="rId8">
              <a:alphaModFix/>
            </a:blip>
            <a:srcRect l="14496" r="10544"/>
            <a:stretch/>
          </p:blipFill>
          <p:spPr>
            <a:xfrm>
              <a:off x="425691" y="3373454"/>
              <a:ext cx="2070883" cy="1553162"/>
            </a:xfrm>
            <a:prstGeom prst="rect">
              <a:avLst/>
            </a:prstGeom>
            <a:noFill/>
            <a:ln w="9525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651" name="Google Shape;651;p28"/>
            <p:cNvPicPr preferRelativeResize="0"/>
            <p:nvPr/>
          </p:nvPicPr>
          <p:blipFill rotWithShape="1">
            <a:blip r:embed="rId9">
              <a:alphaModFix/>
            </a:blip>
            <a:srcRect l="15625" t="25" r="9393" b="-24"/>
            <a:stretch/>
          </p:blipFill>
          <p:spPr>
            <a:xfrm>
              <a:off x="2617339" y="3372967"/>
              <a:ext cx="2071532" cy="1553649"/>
            </a:xfrm>
            <a:prstGeom prst="rect">
              <a:avLst/>
            </a:prstGeom>
            <a:noFill/>
            <a:ln w="9525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652" name="Google Shape;652;p28"/>
            <p:cNvPicPr preferRelativeResize="0"/>
            <p:nvPr/>
          </p:nvPicPr>
          <p:blipFill rotWithShape="1">
            <a:blip r:embed="rId10">
              <a:alphaModFix/>
            </a:blip>
            <a:srcRect l="16278" r="8739"/>
            <a:stretch/>
          </p:blipFill>
          <p:spPr>
            <a:xfrm>
              <a:off x="4820311" y="3372967"/>
              <a:ext cx="2071532" cy="1553649"/>
            </a:xfrm>
            <a:prstGeom prst="rect">
              <a:avLst/>
            </a:prstGeom>
            <a:noFill/>
            <a:ln w="9525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653" name="Google Shape;653;p28"/>
            <p:cNvPicPr preferRelativeResize="0"/>
            <p:nvPr/>
          </p:nvPicPr>
          <p:blipFill rotWithShape="1">
            <a:blip r:embed="rId11">
              <a:alphaModFix/>
            </a:blip>
            <a:srcRect l="15282" t="2428" r="10877" b="-902"/>
            <a:stretch/>
          </p:blipFill>
          <p:spPr>
            <a:xfrm>
              <a:off x="7023284" y="3372967"/>
              <a:ext cx="2071532" cy="1553649"/>
            </a:xfrm>
            <a:prstGeom prst="rect">
              <a:avLst/>
            </a:prstGeom>
            <a:noFill/>
            <a:ln w="9525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654" name="Google Shape;654;p28"/>
            <p:cNvPicPr preferRelativeResize="0"/>
            <p:nvPr/>
          </p:nvPicPr>
          <p:blipFill rotWithShape="1">
            <a:blip r:embed="rId12">
              <a:alphaModFix/>
            </a:blip>
            <a:srcRect l="12509" r="12509"/>
            <a:stretch/>
          </p:blipFill>
          <p:spPr>
            <a:xfrm>
              <a:off x="9224958" y="3372967"/>
              <a:ext cx="2071532" cy="1553649"/>
            </a:xfrm>
            <a:prstGeom prst="rect">
              <a:avLst/>
            </a:prstGeom>
            <a:noFill/>
            <a:ln w="9525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</p:spPr>
        </p:pic>
      </p:grpSp>
      <p:grpSp>
        <p:nvGrpSpPr>
          <p:cNvPr id="655" name="Google Shape;655;p28"/>
          <p:cNvGrpSpPr/>
          <p:nvPr/>
        </p:nvGrpSpPr>
        <p:grpSpPr>
          <a:xfrm>
            <a:off x="786129" y="2969011"/>
            <a:ext cx="10233510" cy="446407"/>
            <a:chOff x="515448" y="2724065"/>
            <a:chExt cx="10422297" cy="456310"/>
          </a:xfrm>
        </p:grpSpPr>
        <p:sp>
          <p:nvSpPr>
            <p:cNvPr id="656" name="Google Shape;656;p28"/>
            <p:cNvSpPr/>
            <p:nvPr/>
          </p:nvSpPr>
          <p:spPr>
            <a:xfrm>
              <a:off x="515448" y="2771389"/>
              <a:ext cx="1930966" cy="4089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rgbClr val="A5A5A5"/>
                  </a:solidFill>
                  <a:latin typeface="Open Sans"/>
                  <a:ea typeface="Open Sans"/>
                  <a:cs typeface="Open Sans"/>
                  <a:sym typeface="Open Sans"/>
                </a:rPr>
                <a:t>1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rgbClr val="1F3864"/>
                  </a:solidFill>
                  <a:latin typeface="Open Sans"/>
                  <a:ea typeface="Open Sans"/>
                  <a:cs typeface="Open Sans"/>
                  <a:sym typeface="Open Sans"/>
                </a:rPr>
                <a:t>3D Object to be revAMped</a:t>
              </a:r>
              <a:endParaRPr sz="1000" i="0">
                <a:solidFill>
                  <a:srgbClr val="1F3864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57" name="Google Shape;657;p28"/>
            <p:cNvSpPr/>
            <p:nvPr/>
          </p:nvSpPr>
          <p:spPr>
            <a:xfrm>
              <a:off x="2732599" y="2743126"/>
              <a:ext cx="1937894" cy="4089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rgbClr val="A5A5A5"/>
                  </a:solidFill>
                  <a:latin typeface="Open Sans"/>
                  <a:ea typeface="Open Sans"/>
                  <a:cs typeface="Open Sans"/>
                  <a:sym typeface="Open Sans"/>
                </a:rPr>
                <a:t>2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rgbClr val="1F3864"/>
                  </a:solidFill>
                  <a:latin typeface="Open Sans"/>
                  <a:ea typeface="Open Sans"/>
                  <a:cs typeface="Open Sans"/>
                  <a:sym typeface="Open Sans"/>
                </a:rPr>
                <a:t>Driving the mobile-robot</a:t>
              </a:r>
              <a:endParaRPr/>
            </a:p>
          </p:txBody>
        </p:sp>
        <p:sp>
          <p:nvSpPr>
            <p:cNvPr id="658" name="Google Shape;658;p28"/>
            <p:cNvSpPr/>
            <p:nvPr/>
          </p:nvSpPr>
          <p:spPr>
            <a:xfrm>
              <a:off x="4950694" y="2731375"/>
              <a:ext cx="1762176" cy="4089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rgbClr val="A5A5A5"/>
                  </a:solidFill>
                  <a:latin typeface="Open Sans"/>
                  <a:ea typeface="Open Sans"/>
                  <a:cs typeface="Open Sans"/>
                  <a:sym typeface="Open Sans"/>
                </a:rPr>
                <a:t>3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rgbClr val="1F3864"/>
                  </a:solidFill>
                  <a:latin typeface="Open Sans"/>
                  <a:ea typeface="Open Sans"/>
                  <a:cs typeface="Open Sans"/>
                  <a:sym typeface="Open Sans"/>
                </a:rPr>
                <a:t>Real Sense Positioning</a:t>
              </a:r>
              <a:endParaRPr/>
            </a:p>
          </p:txBody>
        </p:sp>
        <p:sp>
          <p:nvSpPr>
            <p:cNvPr id="659" name="Google Shape;659;p28"/>
            <p:cNvSpPr/>
            <p:nvPr/>
          </p:nvSpPr>
          <p:spPr>
            <a:xfrm>
              <a:off x="7224718" y="2724065"/>
              <a:ext cx="1512012" cy="4089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rgbClr val="A5A5A5"/>
                  </a:solidFill>
                  <a:latin typeface="Open Sans"/>
                  <a:ea typeface="Open Sans"/>
                  <a:cs typeface="Open Sans"/>
                  <a:sym typeface="Open Sans"/>
                </a:rPr>
                <a:t>4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rgbClr val="1F3864"/>
                  </a:solidFill>
                  <a:latin typeface="Open Sans"/>
                  <a:ea typeface="Open Sans"/>
                  <a:cs typeface="Open Sans"/>
                  <a:sym typeface="Open Sans"/>
                </a:rPr>
                <a:t>Scanning Trajectory</a:t>
              </a:r>
              <a:endParaRPr/>
            </a:p>
          </p:txBody>
        </p:sp>
        <p:sp>
          <p:nvSpPr>
            <p:cNvPr id="660" name="Google Shape;660;p28"/>
            <p:cNvSpPr/>
            <p:nvPr/>
          </p:nvSpPr>
          <p:spPr>
            <a:xfrm>
              <a:off x="9425733" y="2731375"/>
              <a:ext cx="1512012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rgbClr val="A5A5A5"/>
                  </a:solidFill>
                  <a:latin typeface="Open Sans"/>
                  <a:ea typeface="Open Sans"/>
                  <a:cs typeface="Open Sans"/>
                  <a:sym typeface="Open Sans"/>
                </a:rPr>
                <a:t>5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rgbClr val="1F3864"/>
                  </a:solidFill>
                  <a:latin typeface="Open Sans"/>
                  <a:ea typeface="Open Sans"/>
                  <a:cs typeface="Open Sans"/>
                  <a:sym typeface="Open Sans"/>
                </a:rPr>
                <a:t>Point Cloud Collection</a:t>
              </a:r>
              <a:endParaRPr/>
            </a:p>
          </p:txBody>
        </p:sp>
      </p:grpSp>
      <p:grpSp>
        <p:nvGrpSpPr>
          <p:cNvPr id="661" name="Google Shape;661;p28"/>
          <p:cNvGrpSpPr/>
          <p:nvPr/>
        </p:nvGrpSpPr>
        <p:grpSpPr>
          <a:xfrm>
            <a:off x="797903" y="5106946"/>
            <a:ext cx="10302034" cy="407887"/>
            <a:chOff x="525189" y="4947675"/>
            <a:chExt cx="10530572" cy="416936"/>
          </a:xfrm>
        </p:grpSpPr>
        <p:sp>
          <p:nvSpPr>
            <p:cNvPr id="662" name="Google Shape;662;p28"/>
            <p:cNvSpPr/>
            <p:nvPr/>
          </p:nvSpPr>
          <p:spPr>
            <a:xfrm>
              <a:off x="525189" y="4947676"/>
              <a:ext cx="1778017" cy="4089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rgbClr val="A5A5A5"/>
                  </a:solidFill>
                  <a:latin typeface="Open Sans"/>
                  <a:ea typeface="Open Sans"/>
                  <a:cs typeface="Open Sans"/>
                  <a:sym typeface="Open Sans"/>
                </a:rPr>
                <a:t>6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rgbClr val="1F3864"/>
                  </a:solidFill>
                  <a:latin typeface="Open Sans"/>
                  <a:ea typeface="Open Sans"/>
                  <a:cs typeface="Open Sans"/>
                  <a:sym typeface="Open Sans"/>
                </a:rPr>
                <a:t>Surface Re-construction</a:t>
              </a:r>
              <a:endParaRPr/>
            </a:p>
          </p:txBody>
        </p:sp>
        <p:sp>
          <p:nvSpPr>
            <p:cNvPr id="663" name="Google Shape;663;p28"/>
            <p:cNvSpPr/>
            <p:nvPr/>
          </p:nvSpPr>
          <p:spPr>
            <a:xfrm>
              <a:off x="2734397" y="4947986"/>
              <a:ext cx="1918805" cy="4089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rgbClr val="A5A5A5"/>
                  </a:solidFill>
                  <a:latin typeface="Open Sans"/>
                  <a:ea typeface="Open Sans"/>
                  <a:cs typeface="Open Sans"/>
                  <a:sym typeface="Open Sans"/>
                </a:rPr>
                <a:t>7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rgbClr val="1F3864"/>
                  </a:solidFill>
                  <a:latin typeface="Open Sans"/>
                  <a:ea typeface="Open Sans"/>
                  <a:cs typeface="Open Sans"/>
                  <a:sym typeface="Open Sans"/>
                </a:rPr>
                <a:t>Printing Region Identifying</a:t>
              </a:r>
              <a:endParaRPr/>
            </a:p>
          </p:txBody>
        </p:sp>
        <p:sp>
          <p:nvSpPr>
            <p:cNvPr id="664" name="Google Shape;664;p28"/>
            <p:cNvSpPr/>
            <p:nvPr/>
          </p:nvSpPr>
          <p:spPr>
            <a:xfrm>
              <a:off x="4750177" y="4955624"/>
              <a:ext cx="2202886" cy="4089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rgbClr val="A5A5A5"/>
                  </a:solidFill>
                  <a:latin typeface="Open Sans"/>
                  <a:ea typeface="Open Sans"/>
                  <a:cs typeface="Open Sans"/>
                  <a:sym typeface="Open Sans"/>
                </a:rPr>
                <a:t>8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rgbClr val="1F3864"/>
                  </a:solidFill>
                  <a:latin typeface="Open Sans"/>
                  <a:ea typeface="Open Sans"/>
                  <a:cs typeface="Open Sans"/>
                  <a:sym typeface="Open Sans"/>
                </a:rPr>
                <a:t>Printing Path Design Generation</a:t>
              </a:r>
              <a:endParaRPr/>
            </a:p>
          </p:txBody>
        </p:sp>
        <p:sp>
          <p:nvSpPr>
            <p:cNvPr id="665" name="Google Shape;665;p28"/>
            <p:cNvSpPr/>
            <p:nvPr/>
          </p:nvSpPr>
          <p:spPr>
            <a:xfrm>
              <a:off x="7247035" y="4947675"/>
              <a:ext cx="1625551" cy="4089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rgbClr val="A5A5A5"/>
                  </a:solidFill>
                  <a:latin typeface="Open Sans"/>
                  <a:ea typeface="Open Sans"/>
                  <a:cs typeface="Open Sans"/>
                  <a:sym typeface="Open Sans"/>
                </a:rPr>
                <a:t>9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rgbClr val="1F3864"/>
                  </a:solidFill>
                  <a:latin typeface="Open Sans"/>
                  <a:ea typeface="Open Sans"/>
                  <a:cs typeface="Open Sans"/>
                  <a:sym typeface="Open Sans"/>
                </a:rPr>
                <a:t>Path Print Simulation</a:t>
              </a:r>
              <a:endParaRPr/>
            </a:p>
          </p:txBody>
        </p:sp>
        <p:sp>
          <p:nvSpPr>
            <p:cNvPr id="666" name="Google Shape;666;p28"/>
            <p:cNvSpPr/>
            <p:nvPr/>
          </p:nvSpPr>
          <p:spPr>
            <a:xfrm>
              <a:off x="9456123" y="4955622"/>
              <a:ext cx="1599638" cy="4089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rgbClr val="A5A5A5"/>
                  </a:solidFill>
                  <a:latin typeface="Open Sans"/>
                  <a:ea typeface="Open Sans"/>
                  <a:cs typeface="Open Sans"/>
                  <a:sym typeface="Open Sans"/>
                </a:rPr>
                <a:t>10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rgbClr val="1F3864"/>
                  </a:solidFill>
                  <a:latin typeface="Open Sans"/>
                  <a:ea typeface="Open Sans"/>
                  <a:cs typeface="Open Sans"/>
                  <a:sym typeface="Open Sans"/>
                </a:rPr>
                <a:t>Extrusion 3D Printing</a:t>
              </a:r>
              <a:endParaRPr/>
            </a:p>
          </p:txBody>
        </p:sp>
      </p:grpSp>
      <p:sp>
        <p:nvSpPr>
          <p:cNvPr id="667" name="Google Shape;667;p28"/>
          <p:cNvSpPr/>
          <p:nvPr/>
        </p:nvSpPr>
        <p:spPr>
          <a:xfrm>
            <a:off x="4480874" y="5869773"/>
            <a:ext cx="323025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1F3864"/>
                </a:solidFill>
                <a:latin typeface="Open Sans"/>
                <a:ea typeface="Open Sans"/>
                <a:cs typeface="Open Sans"/>
                <a:sym typeface="Open Sans"/>
              </a:rPr>
              <a:t>revAMp Fabrication Method</a:t>
            </a:r>
            <a:endParaRPr/>
          </a:p>
        </p:txBody>
      </p:sp>
      <p:grpSp>
        <p:nvGrpSpPr>
          <p:cNvPr id="668" name="Google Shape;668;p28"/>
          <p:cNvGrpSpPr/>
          <p:nvPr/>
        </p:nvGrpSpPr>
        <p:grpSpPr>
          <a:xfrm>
            <a:off x="11133056" y="5392131"/>
            <a:ext cx="1058944" cy="1369332"/>
            <a:chOff x="10706145" y="4692275"/>
            <a:chExt cx="1566986" cy="2014939"/>
          </a:xfrm>
        </p:grpSpPr>
        <p:pic>
          <p:nvPicPr>
            <p:cNvPr id="669" name="Google Shape;669;p28"/>
            <p:cNvPicPr preferRelativeResize="0"/>
            <p:nvPr/>
          </p:nvPicPr>
          <p:blipFill rotWithShape="1">
            <a:blip r:embed="rId13">
              <a:alphaModFix/>
            </a:blip>
            <a:srcRect/>
            <a:stretch/>
          </p:blipFill>
          <p:spPr>
            <a:xfrm>
              <a:off x="10706145" y="4692275"/>
              <a:ext cx="1566986" cy="14056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70" name="Google Shape;670;p28"/>
            <p:cNvPicPr preferRelativeResize="0"/>
            <p:nvPr/>
          </p:nvPicPr>
          <p:blipFill rotWithShape="1">
            <a:blip r:embed="rId14">
              <a:alphaModFix/>
            </a:blip>
            <a:srcRect/>
            <a:stretch/>
          </p:blipFill>
          <p:spPr>
            <a:xfrm>
              <a:off x="10755003" y="6091518"/>
              <a:ext cx="1260348" cy="61569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71" name="Google Shape;671;p28"/>
          <p:cNvSpPr/>
          <p:nvPr/>
        </p:nvSpPr>
        <p:spPr>
          <a:xfrm>
            <a:off x="269455" y="1072535"/>
            <a:ext cx="11136416" cy="2356465"/>
          </a:xfrm>
          <a:prstGeom prst="rect">
            <a:avLst/>
          </a:prstGeom>
          <a:solidFill>
            <a:srgbClr val="FFFFFF">
              <a:alpha val="8078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2" name="Google Shape;672;p28"/>
          <p:cNvSpPr/>
          <p:nvPr/>
        </p:nvSpPr>
        <p:spPr>
          <a:xfrm>
            <a:off x="562882" y="3499694"/>
            <a:ext cx="8647108" cy="2253807"/>
          </a:xfrm>
          <a:prstGeom prst="rect">
            <a:avLst/>
          </a:prstGeom>
          <a:solidFill>
            <a:srgbClr val="FFFFFF">
              <a:alpha val="8078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3" name="Google Shape;673;p28"/>
          <p:cNvSpPr/>
          <p:nvPr/>
        </p:nvSpPr>
        <p:spPr>
          <a:xfrm>
            <a:off x="4232233" y="5869469"/>
            <a:ext cx="3648575" cy="772266"/>
          </a:xfrm>
          <a:prstGeom prst="rect">
            <a:avLst/>
          </a:prstGeom>
          <a:solidFill>
            <a:srgbClr val="FFFFFF">
              <a:alpha val="8078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29"/>
          <p:cNvSpPr txBox="1"/>
          <p:nvPr/>
        </p:nvSpPr>
        <p:spPr>
          <a:xfrm>
            <a:off x="286871" y="224118"/>
            <a:ext cx="3836894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00B0F0"/>
                </a:solidFill>
                <a:latin typeface="Open Sans"/>
                <a:ea typeface="Open Sans"/>
                <a:cs typeface="Open Sans"/>
                <a:sym typeface="Open Sans"/>
              </a:rPr>
              <a:t>Workflow</a:t>
            </a:r>
            <a:endParaRPr sz="3200">
              <a:solidFill>
                <a:srgbClr val="00B0F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679" name="Google Shape;679;p29"/>
          <p:cNvCxnSpPr/>
          <p:nvPr/>
        </p:nvCxnSpPr>
        <p:spPr>
          <a:xfrm rot="10800000" flipH="1">
            <a:off x="0" y="808893"/>
            <a:ext cx="4123765" cy="11034"/>
          </a:xfrm>
          <a:prstGeom prst="straightConnector1">
            <a:avLst/>
          </a:prstGeom>
          <a:noFill/>
          <a:ln w="9525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680" name="Google Shape;680;p29"/>
          <p:cNvGrpSpPr/>
          <p:nvPr/>
        </p:nvGrpSpPr>
        <p:grpSpPr>
          <a:xfrm>
            <a:off x="11133056" y="5392131"/>
            <a:ext cx="1058944" cy="1369332"/>
            <a:chOff x="10706145" y="4692275"/>
            <a:chExt cx="1566986" cy="2014939"/>
          </a:xfrm>
        </p:grpSpPr>
        <p:pic>
          <p:nvPicPr>
            <p:cNvPr id="681" name="Google Shape;681;p29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0706145" y="4692275"/>
              <a:ext cx="1566986" cy="14056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82" name="Google Shape;682;p29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0755003" y="6091518"/>
              <a:ext cx="1260348" cy="61569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83" name="Google Shape;683;p29"/>
          <p:cNvPicPr preferRelativeResize="0"/>
          <p:nvPr/>
        </p:nvPicPr>
        <p:blipFill rotWithShape="1">
          <a:blip r:embed="rId5">
            <a:alphaModFix/>
          </a:blip>
          <a:srcRect l="12509" r="12509"/>
          <a:stretch/>
        </p:blipFill>
        <p:spPr>
          <a:xfrm>
            <a:off x="3883788" y="1769841"/>
            <a:ext cx="4424423" cy="3318317"/>
          </a:xfrm>
          <a:prstGeom prst="rect">
            <a:avLst/>
          </a:prstGeom>
          <a:noFill/>
          <a:ln w="9525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684" name="Google Shape;684;p29"/>
          <p:cNvSpPr/>
          <p:nvPr/>
        </p:nvSpPr>
        <p:spPr>
          <a:xfrm>
            <a:off x="286871" y="819927"/>
            <a:ext cx="245772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1F3864"/>
                </a:solidFill>
                <a:latin typeface="Open Sans"/>
                <a:ea typeface="Open Sans"/>
                <a:cs typeface="Open Sans"/>
                <a:sym typeface="Open Sans"/>
              </a:rPr>
              <a:t>Extrusion 3D Printing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30"/>
          <p:cNvSpPr txBox="1"/>
          <p:nvPr/>
        </p:nvSpPr>
        <p:spPr>
          <a:xfrm>
            <a:off x="286871" y="224118"/>
            <a:ext cx="3836894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00B0F0"/>
                </a:solidFill>
                <a:latin typeface="Open Sans"/>
                <a:ea typeface="Open Sans"/>
                <a:cs typeface="Open Sans"/>
                <a:sym typeface="Open Sans"/>
              </a:rPr>
              <a:t>Inspiration</a:t>
            </a:r>
            <a:endParaRPr sz="3200">
              <a:solidFill>
                <a:srgbClr val="00B0F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690" name="Google Shape;690;p30"/>
          <p:cNvCxnSpPr/>
          <p:nvPr/>
        </p:nvCxnSpPr>
        <p:spPr>
          <a:xfrm rot="10800000" flipH="1">
            <a:off x="0" y="808893"/>
            <a:ext cx="4123765" cy="11034"/>
          </a:xfrm>
          <a:prstGeom prst="straightConnector1">
            <a:avLst/>
          </a:prstGeom>
          <a:noFill/>
          <a:ln w="9525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691" name="Google Shape;691;p30"/>
          <p:cNvGrpSpPr/>
          <p:nvPr/>
        </p:nvGrpSpPr>
        <p:grpSpPr>
          <a:xfrm>
            <a:off x="11133056" y="5392131"/>
            <a:ext cx="1058944" cy="1369332"/>
            <a:chOff x="10706145" y="4692275"/>
            <a:chExt cx="1566986" cy="2014939"/>
          </a:xfrm>
        </p:grpSpPr>
        <p:pic>
          <p:nvPicPr>
            <p:cNvPr id="692" name="Google Shape;692;p3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0706145" y="4692275"/>
              <a:ext cx="1566986" cy="14056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3" name="Google Shape;693;p30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0755003" y="6091518"/>
              <a:ext cx="1260348" cy="61569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441;p19"/>
          <p:cNvPicPr preferRelativeResize="0"/>
          <p:nvPr/>
        </p:nvPicPr>
        <p:blipFill rotWithShape="1">
          <a:blip r:embed="rId3">
            <a:alphaModFix/>
          </a:blip>
          <a:srcRect l="14609" r="10430"/>
          <a:stretch/>
        </p:blipFill>
        <p:spPr>
          <a:xfrm>
            <a:off x="6093239" y="1769841"/>
            <a:ext cx="4424423" cy="3318317"/>
          </a:xfrm>
          <a:prstGeom prst="rect">
            <a:avLst/>
          </a:prstGeom>
          <a:noFill/>
          <a:ln w="9525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36" name="Google Shape;436;p19"/>
          <p:cNvSpPr txBox="1"/>
          <p:nvPr/>
        </p:nvSpPr>
        <p:spPr>
          <a:xfrm>
            <a:off x="286871" y="224118"/>
            <a:ext cx="3836894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smtClean="0">
                <a:solidFill>
                  <a:srgbClr val="00B0F0"/>
                </a:solidFill>
                <a:latin typeface="Open Sans"/>
                <a:ea typeface="Open Sans"/>
                <a:cs typeface="Open Sans"/>
                <a:sym typeface="Open Sans"/>
              </a:rPr>
              <a:t>Introduction</a:t>
            </a:r>
            <a:endParaRPr sz="3200" dirty="0">
              <a:solidFill>
                <a:srgbClr val="00B0F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437" name="Google Shape;437;p19"/>
          <p:cNvCxnSpPr/>
          <p:nvPr/>
        </p:nvCxnSpPr>
        <p:spPr>
          <a:xfrm rot="10800000" flipH="1">
            <a:off x="0" y="808893"/>
            <a:ext cx="4123765" cy="11034"/>
          </a:xfrm>
          <a:prstGeom prst="straightConnector1">
            <a:avLst/>
          </a:prstGeom>
          <a:noFill/>
          <a:ln w="9525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438" name="Google Shape;438;p19"/>
          <p:cNvGrpSpPr/>
          <p:nvPr/>
        </p:nvGrpSpPr>
        <p:grpSpPr>
          <a:xfrm>
            <a:off x="11133056" y="5392131"/>
            <a:ext cx="1058944" cy="1369332"/>
            <a:chOff x="10706145" y="4692275"/>
            <a:chExt cx="1566986" cy="2014939"/>
          </a:xfrm>
        </p:grpSpPr>
        <p:pic>
          <p:nvPicPr>
            <p:cNvPr id="439" name="Google Shape;439;p19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0706145" y="4692275"/>
              <a:ext cx="1566986" cy="14056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0" name="Google Shape;440;p19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0755003" y="6091518"/>
              <a:ext cx="1260348" cy="61569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41" name="Google Shape;441;p19"/>
          <p:cNvPicPr preferRelativeResize="0"/>
          <p:nvPr/>
        </p:nvPicPr>
        <p:blipFill rotWithShape="1">
          <a:blip r:embed="rId3">
            <a:alphaModFix/>
          </a:blip>
          <a:srcRect l="14609" r="10430"/>
          <a:stretch/>
        </p:blipFill>
        <p:spPr>
          <a:xfrm>
            <a:off x="1671576" y="1769841"/>
            <a:ext cx="4424423" cy="3318317"/>
          </a:xfrm>
          <a:prstGeom prst="rect">
            <a:avLst/>
          </a:prstGeom>
          <a:noFill/>
          <a:ln w="9525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3410" y="1969968"/>
            <a:ext cx="4223210" cy="2931215"/>
          </a:xfrm>
          <a:prstGeom prst="rect">
            <a:avLst/>
          </a:prstGeom>
        </p:spPr>
      </p:pic>
      <p:sp>
        <p:nvSpPr>
          <p:cNvPr id="12" name="Google Shape;106;p3"/>
          <p:cNvSpPr/>
          <p:nvPr/>
        </p:nvSpPr>
        <p:spPr>
          <a:xfrm>
            <a:off x="5923226" y="1156405"/>
            <a:ext cx="340025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 smtClean="0">
                <a:solidFill>
                  <a:srgbClr val="1F3864"/>
                </a:solidFill>
                <a:latin typeface="Open Sans"/>
                <a:ea typeface="Open Sans"/>
                <a:cs typeface="Open Sans"/>
                <a:sym typeface="Open Sans"/>
              </a:rPr>
              <a:t>?</a:t>
            </a:r>
            <a:endParaRPr sz="3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Pfeil nach rechts 3"/>
          <p:cNvSpPr/>
          <p:nvPr/>
        </p:nvSpPr>
        <p:spPr>
          <a:xfrm>
            <a:off x="5961802" y="2934459"/>
            <a:ext cx="271305" cy="1075174"/>
          </a:xfrm>
          <a:prstGeom prst="rightArrow">
            <a:avLst/>
          </a:prstGeom>
          <a:solidFill>
            <a:srgbClr val="1F386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Google Shape;442;p19"/>
          <p:cNvSpPr/>
          <p:nvPr/>
        </p:nvSpPr>
        <p:spPr>
          <a:xfrm>
            <a:off x="286871" y="819927"/>
            <a:ext cx="3836894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1F3864"/>
                </a:solidFill>
                <a:latin typeface="Open Sans"/>
                <a:ea typeface="Open Sans"/>
                <a:cs typeface="Open Sans"/>
                <a:sym typeface="Open Sans"/>
              </a:rPr>
              <a:t>P</a:t>
            </a:r>
            <a:r>
              <a:rPr lang="en-US" sz="1800" dirty="0" smtClean="0">
                <a:solidFill>
                  <a:srgbClr val="1F3864"/>
                </a:solidFill>
                <a:latin typeface="Open Sans"/>
                <a:ea typeface="Open Sans"/>
                <a:cs typeface="Open Sans"/>
                <a:sym typeface="Open Sans"/>
              </a:rPr>
              <a:t>oint cloud data to revamp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7866808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31"/>
          <p:cNvSpPr txBox="1"/>
          <p:nvPr/>
        </p:nvSpPr>
        <p:spPr>
          <a:xfrm>
            <a:off x="286871" y="224118"/>
            <a:ext cx="3836894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00B0F0"/>
                </a:solidFill>
                <a:latin typeface="Open Sans"/>
                <a:ea typeface="Open Sans"/>
                <a:cs typeface="Open Sans"/>
                <a:sym typeface="Open Sans"/>
              </a:rPr>
              <a:t>Inspiration</a:t>
            </a:r>
            <a:endParaRPr sz="3200">
              <a:solidFill>
                <a:srgbClr val="00B0F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699" name="Google Shape;699;p31"/>
          <p:cNvCxnSpPr/>
          <p:nvPr/>
        </p:nvCxnSpPr>
        <p:spPr>
          <a:xfrm rot="10800000" flipH="1">
            <a:off x="0" y="808893"/>
            <a:ext cx="4123765" cy="11034"/>
          </a:xfrm>
          <a:prstGeom prst="straightConnector1">
            <a:avLst/>
          </a:prstGeom>
          <a:noFill/>
          <a:ln w="9525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700" name="Google Shape;700;p31"/>
          <p:cNvGrpSpPr/>
          <p:nvPr/>
        </p:nvGrpSpPr>
        <p:grpSpPr>
          <a:xfrm>
            <a:off x="11133056" y="5392131"/>
            <a:ext cx="1058944" cy="1369332"/>
            <a:chOff x="10706145" y="4692275"/>
            <a:chExt cx="1566986" cy="2014939"/>
          </a:xfrm>
        </p:grpSpPr>
        <p:pic>
          <p:nvPicPr>
            <p:cNvPr id="701" name="Google Shape;701;p3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0706145" y="4692275"/>
              <a:ext cx="1566986" cy="14056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2" name="Google Shape;702;p31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0755003" y="6091518"/>
              <a:ext cx="1260348" cy="61569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19"/>
          <p:cNvSpPr txBox="1"/>
          <p:nvPr/>
        </p:nvSpPr>
        <p:spPr>
          <a:xfrm>
            <a:off x="286871" y="224118"/>
            <a:ext cx="3836894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smtClean="0">
                <a:solidFill>
                  <a:srgbClr val="00B0F0"/>
                </a:solidFill>
                <a:latin typeface="Open Sans"/>
                <a:ea typeface="Open Sans"/>
                <a:cs typeface="Open Sans"/>
                <a:sym typeface="Open Sans"/>
              </a:rPr>
              <a:t>Introduction</a:t>
            </a:r>
            <a:endParaRPr sz="3200" dirty="0">
              <a:solidFill>
                <a:srgbClr val="00B0F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437" name="Google Shape;437;p19"/>
          <p:cNvCxnSpPr/>
          <p:nvPr/>
        </p:nvCxnSpPr>
        <p:spPr>
          <a:xfrm rot="10800000" flipH="1">
            <a:off x="0" y="808893"/>
            <a:ext cx="4123765" cy="11034"/>
          </a:xfrm>
          <a:prstGeom prst="straightConnector1">
            <a:avLst/>
          </a:prstGeom>
          <a:noFill/>
          <a:ln w="9525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438" name="Google Shape;438;p19"/>
          <p:cNvGrpSpPr/>
          <p:nvPr/>
        </p:nvGrpSpPr>
        <p:grpSpPr>
          <a:xfrm>
            <a:off x="11133056" y="5392131"/>
            <a:ext cx="1058944" cy="1369332"/>
            <a:chOff x="10706145" y="4692275"/>
            <a:chExt cx="1566986" cy="2014939"/>
          </a:xfrm>
        </p:grpSpPr>
        <p:pic>
          <p:nvPicPr>
            <p:cNvPr id="439" name="Google Shape;439;p19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0706145" y="4692275"/>
              <a:ext cx="1566986" cy="14056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0" name="Google Shape;440;p19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0755003" y="6091518"/>
              <a:ext cx="1260348" cy="61569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42" name="Google Shape;442;p19"/>
          <p:cNvSpPr/>
          <p:nvPr/>
        </p:nvSpPr>
        <p:spPr>
          <a:xfrm>
            <a:off x="286871" y="819927"/>
            <a:ext cx="254909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smtClean="0">
                <a:solidFill>
                  <a:srgbClr val="1F3864"/>
                </a:solidFill>
                <a:latin typeface="Open Sans"/>
                <a:ea typeface="Open Sans"/>
                <a:cs typeface="Open Sans"/>
                <a:sym typeface="Open Sans"/>
              </a:rPr>
              <a:t>Requirement</a:t>
            </a:r>
            <a:endParaRPr dirty="0"/>
          </a:p>
        </p:txBody>
      </p:sp>
      <p:pic>
        <p:nvPicPr>
          <p:cNvPr id="10" name="Google Shape;537;p23"/>
          <p:cNvPicPr preferRelativeResize="0"/>
          <p:nvPr/>
        </p:nvPicPr>
        <p:blipFill rotWithShape="1">
          <a:blip r:embed="rId5">
            <a:alphaModFix/>
          </a:blip>
          <a:srcRect l="15625" t="25" r="9393" b="-24"/>
          <a:stretch/>
        </p:blipFill>
        <p:spPr>
          <a:xfrm>
            <a:off x="3883788" y="1769840"/>
            <a:ext cx="4424423" cy="3318317"/>
          </a:xfrm>
          <a:prstGeom prst="rect">
            <a:avLst/>
          </a:prstGeom>
          <a:noFill/>
          <a:ln w="9525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</p:pic>
    </p:spTree>
    <p:extLst>
      <p:ext uri="{BB962C8B-B14F-4D97-AF65-F5344CB8AC3E}">
        <p14:creationId xmlns:p14="http://schemas.microsoft.com/office/powerpoint/2010/main" val="13987912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19"/>
          <p:cNvSpPr txBox="1"/>
          <p:nvPr/>
        </p:nvSpPr>
        <p:spPr>
          <a:xfrm>
            <a:off x="286871" y="224118"/>
            <a:ext cx="3836894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smtClean="0">
                <a:solidFill>
                  <a:srgbClr val="00B0F0"/>
                </a:solidFill>
                <a:latin typeface="Open Sans"/>
                <a:ea typeface="Open Sans"/>
                <a:cs typeface="Open Sans"/>
                <a:sym typeface="Open Sans"/>
              </a:rPr>
              <a:t>Introduction</a:t>
            </a:r>
            <a:endParaRPr sz="3200" dirty="0">
              <a:solidFill>
                <a:srgbClr val="00B0F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437" name="Google Shape;437;p19"/>
          <p:cNvCxnSpPr/>
          <p:nvPr/>
        </p:nvCxnSpPr>
        <p:spPr>
          <a:xfrm rot="10800000" flipH="1">
            <a:off x="0" y="808893"/>
            <a:ext cx="4123765" cy="11034"/>
          </a:xfrm>
          <a:prstGeom prst="straightConnector1">
            <a:avLst/>
          </a:prstGeom>
          <a:noFill/>
          <a:ln w="9525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438" name="Google Shape;438;p19"/>
          <p:cNvGrpSpPr/>
          <p:nvPr/>
        </p:nvGrpSpPr>
        <p:grpSpPr>
          <a:xfrm>
            <a:off x="11133056" y="5392131"/>
            <a:ext cx="1058944" cy="1369332"/>
            <a:chOff x="10706145" y="4692275"/>
            <a:chExt cx="1566986" cy="2014939"/>
          </a:xfrm>
        </p:grpSpPr>
        <p:pic>
          <p:nvPicPr>
            <p:cNvPr id="439" name="Google Shape;439;p19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0706145" y="4692275"/>
              <a:ext cx="1566986" cy="14056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0" name="Google Shape;440;p19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0755003" y="6091518"/>
              <a:ext cx="1260348" cy="61569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42" name="Google Shape;442;p19"/>
          <p:cNvSpPr/>
          <p:nvPr/>
        </p:nvSpPr>
        <p:spPr>
          <a:xfrm>
            <a:off x="286871" y="819927"/>
            <a:ext cx="254909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smtClean="0">
                <a:solidFill>
                  <a:srgbClr val="1F3864"/>
                </a:solidFill>
                <a:latin typeface="Open Sans"/>
                <a:ea typeface="Open Sans"/>
                <a:cs typeface="Open Sans"/>
                <a:sym typeface="Open Sans"/>
              </a:rPr>
              <a:t>Closed surface</a:t>
            </a:r>
            <a:endParaRPr dirty="0"/>
          </a:p>
        </p:txBody>
      </p:sp>
      <p:pic>
        <p:nvPicPr>
          <p:cNvPr id="11" name="Google Shape;488;p21"/>
          <p:cNvPicPr preferRelativeResize="0"/>
          <p:nvPr/>
        </p:nvPicPr>
        <p:blipFill rotWithShape="1">
          <a:blip r:embed="rId5">
            <a:alphaModFix/>
          </a:blip>
          <a:srcRect l="14496" r="10544"/>
          <a:stretch/>
        </p:blipFill>
        <p:spPr>
          <a:xfrm>
            <a:off x="3884481" y="1770361"/>
            <a:ext cx="4423037" cy="3317277"/>
          </a:xfrm>
          <a:prstGeom prst="rect">
            <a:avLst/>
          </a:prstGeom>
          <a:noFill/>
          <a:ln w="9525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</p:pic>
    </p:spTree>
    <p:extLst>
      <p:ext uri="{BB962C8B-B14F-4D97-AF65-F5344CB8AC3E}">
        <p14:creationId xmlns:p14="http://schemas.microsoft.com/office/powerpoint/2010/main" val="5530963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"/>
          <p:cNvSpPr txBox="1"/>
          <p:nvPr/>
        </p:nvSpPr>
        <p:spPr>
          <a:xfrm>
            <a:off x="286871" y="224118"/>
            <a:ext cx="3836894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smtClean="0">
                <a:solidFill>
                  <a:srgbClr val="00B0F0"/>
                </a:solidFill>
                <a:latin typeface="Open Sans"/>
                <a:ea typeface="Open Sans"/>
                <a:cs typeface="Open Sans"/>
                <a:sym typeface="Open Sans"/>
              </a:rPr>
              <a:t>Workflow</a:t>
            </a:r>
            <a:endParaRPr sz="3200" dirty="0">
              <a:solidFill>
                <a:srgbClr val="00B0F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04" name="Google Shape;104;p3"/>
          <p:cNvCxnSpPr/>
          <p:nvPr/>
        </p:nvCxnSpPr>
        <p:spPr>
          <a:xfrm rot="10800000" flipH="1">
            <a:off x="0" y="808893"/>
            <a:ext cx="4123765" cy="11034"/>
          </a:xfrm>
          <a:prstGeom prst="straightConnector1">
            <a:avLst/>
          </a:prstGeom>
          <a:noFill/>
          <a:ln w="9525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06" name="Google Shape;106;p3"/>
          <p:cNvSpPr/>
          <p:nvPr/>
        </p:nvSpPr>
        <p:spPr>
          <a:xfrm>
            <a:off x="3044651" y="2041226"/>
            <a:ext cx="6119445" cy="1754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 smtClean="0">
                <a:solidFill>
                  <a:srgbClr val="1F3864"/>
                </a:solidFill>
                <a:latin typeface="Open Sans"/>
                <a:ea typeface="Open Sans"/>
                <a:cs typeface="Open Sans"/>
                <a:sym typeface="Open Sans"/>
              </a:rPr>
              <a:t>Region of interest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 smtClean="0">
                <a:solidFill>
                  <a:srgbClr val="1F3864"/>
                </a:solidFill>
                <a:latin typeface="Open Sans"/>
                <a:ea typeface="Open Sans"/>
                <a:cs typeface="Open Sans"/>
                <a:sym typeface="Open Sans"/>
              </a:rPr>
              <a:t>Parameter adjustment</a:t>
            </a:r>
            <a:endParaRPr lang="en-US" sz="3600" dirty="0" smtClean="0">
              <a:solidFill>
                <a:srgbClr val="1F3864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 smtClean="0">
                <a:solidFill>
                  <a:srgbClr val="1F3864"/>
                </a:solidFill>
                <a:latin typeface="Open Sans"/>
                <a:ea typeface="Open Sans"/>
                <a:cs typeface="Open Sans"/>
                <a:sym typeface="Open Sans"/>
              </a:rPr>
              <a:t>Surface reconstruction</a:t>
            </a:r>
          </a:p>
        </p:txBody>
      </p:sp>
      <p:grpSp>
        <p:nvGrpSpPr>
          <p:cNvPr id="107" name="Google Shape;107;p3"/>
          <p:cNvGrpSpPr/>
          <p:nvPr/>
        </p:nvGrpSpPr>
        <p:grpSpPr>
          <a:xfrm>
            <a:off x="11133056" y="5392131"/>
            <a:ext cx="1058944" cy="1369332"/>
            <a:chOff x="10706145" y="4692275"/>
            <a:chExt cx="1566986" cy="2014939"/>
          </a:xfrm>
        </p:grpSpPr>
        <p:pic>
          <p:nvPicPr>
            <p:cNvPr id="108" name="Google Shape;108;p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0706145" y="4692275"/>
              <a:ext cx="1566986" cy="14056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9" name="Google Shape;109;p3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0755003" y="6091518"/>
              <a:ext cx="1260348" cy="615696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27161465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19"/>
          <p:cNvSpPr txBox="1"/>
          <p:nvPr/>
        </p:nvSpPr>
        <p:spPr>
          <a:xfrm>
            <a:off x="286871" y="224118"/>
            <a:ext cx="3836894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err="1" smtClean="0">
                <a:solidFill>
                  <a:srgbClr val="00B0F0"/>
                </a:solidFill>
                <a:latin typeface="Open Sans"/>
                <a:ea typeface="Open Sans"/>
                <a:cs typeface="Open Sans"/>
                <a:sym typeface="Open Sans"/>
              </a:rPr>
              <a:t>Redion</a:t>
            </a:r>
            <a:r>
              <a:rPr lang="en-US" sz="3200" dirty="0" smtClean="0">
                <a:solidFill>
                  <a:srgbClr val="00B0F0"/>
                </a:solidFill>
                <a:latin typeface="Open Sans"/>
                <a:ea typeface="Open Sans"/>
                <a:cs typeface="Open Sans"/>
                <a:sym typeface="Open Sans"/>
              </a:rPr>
              <a:t> of interest</a:t>
            </a:r>
            <a:endParaRPr sz="3200" dirty="0">
              <a:solidFill>
                <a:srgbClr val="00B0F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437" name="Google Shape;437;p19"/>
          <p:cNvCxnSpPr/>
          <p:nvPr/>
        </p:nvCxnSpPr>
        <p:spPr>
          <a:xfrm rot="10800000" flipH="1">
            <a:off x="0" y="808893"/>
            <a:ext cx="4123765" cy="11034"/>
          </a:xfrm>
          <a:prstGeom prst="straightConnector1">
            <a:avLst/>
          </a:prstGeom>
          <a:noFill/>
          <a:ln w="9525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438" name="Google Shape;438;p19"/>
          <p:cNvGrpSpPr/>
          <p:nvPr/>
        </p:nvGrpSpPr>
        <p:grpSpPr>
          <a:xfrm>
            <a:off x="11133056" y="5392131"/>
            <a:ext cx="1058944" cy="1369332"/>
            <a:chOff x="10706145" y="4692275"/>
            <a:chExt cx="1566986" cy="2014939"/>
          </a:xfrm>
        </p:grpSpPr>
        <p:pic>
          <p:nvPicPr>
            <p:cNvPr id="439" name="Google Shape;439;p19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0706145" y="4692275"/>
              <a:ext cx="1566986" cy="14056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0" name="Google Shape;440;p19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0755003" y="6091518"/>
              <a:ext cx="1260348" cy="61569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42" name="Google Shape;442;p19"/>
          <p:cNvSpPr/>
          <p:nvPr/>
        </p:nvSpPr>
        <p:spPr>
          <a:xfrm>
            <a:off x="286871" y="819927"/>
            <a:ext cx="254909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smtClean="0">
                <a:solidFill>
                  <a:srgbClr val="1F3864"/>
                </a:solidFill>
                <a:latin typeface="Open Sans"/>
                <a:ea typeface="Open Sans"/>
                <a:cs typeface="Open Sans"/>
                <a:sym typeface="Open Sans"/>
              </a:rPr>
              <a:t>Raw Point Cloud Data</a:t>
            </a:r>
            <a:endParaRPr dirty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980" y="1254367"/>
            <a:ext cx="10058400" cy="4155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2046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19"/>
          <p:cNvSpPr txBox="1"/>
          <p:nvPr/>
        </p:nvSpPr>
        <p:spPr>
          <a:xfrm>
            <a:off x="286871" y="224118"/>
            <a:ext cx="3836894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smtClean="0">
                <a:solidFill>
                  <a:srgbClr val="00B0F0"/>
                </a:solidFill>
                <a:latin typeface="Open Sans"/>
                <a:ea typeface="Open Sans"/>
                <a:cs typeface="Open Sans"/>
                <a:sym typeface="Open Sans"/>
              </a:rPr>
              <a:t>Region of interest</a:t>
            </a:r>
            <a:endParaRPr sz="3200" dirty="0">
              <a:solidFill>
                <a:srgbClr val="00B0F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437" name="Google Shape;437;p19"/>
          <p:cNvCxnSpPr/>
          <p:nvPr/>
        </p:nvCxnSpPr>
        <p:spPr>
          <a:xfrm rot="10800000" flipH="1">
            <a:off x="0" y="808893"/>
            <a:ext cx="4123765" cy="11034"/>
          </a:xfrm>
          <a:prstGeom prst="straightConnector1">
            <a:avLst/>
          </a:prstGeom>
          <a:noFill/>
          <a:ln w="9525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438" name="Google Shape;438;p19"/>
          <p:cNvGrpSpPr/>
          <p:nvPr/>
        </p:nvGrpSpPr>
        <p:grpSpPr>
          <a:xfrm>
            <a:off x="11133056" y="5392131"/>
            <a:ext cx="1058944" cy="1369332"/>
            <a:chOff x="10706145" y="4692275"/>
            <a:chExt cx="1566986" cy="2014939"/>
          </a:xfrm>
        </p:grpSpPr>
        <p:pic>
          <p:nvPicPr>
            <p:cNvPr id="439" name="Google Shape;439;p19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0706145" y="4692275"/>
              <a:ext cx="1566986" cy="14056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0" name="Google Shape;440;p19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0755003" y="6091518"/>
              <a:ext cx="1260348" cy="61569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83" t="275" r="20785" b="-275"/>
          <a:stretch/>
        </p:blipFill>
        <p:spPr>
          <a:xfrm>
            <a:off x="2200392" y="1189260"/>
            <a:ext cx="7812288" cy="5211620"/>
          </a:xfrm>
          <a:prstGeom prst="rect">
            <a:avLst/>
          </a:prstGeom>
        </p:spPr>
      </p:pic>
      <p:sp>
        <p:nvSpPr>
          <p:cNvPr id="442" name="Google Shape;442;p19"/>
          <p:cNvSpPr/>
          <p:nvPr/>
        </p:nvSpPr>
        <p:spPr>
          <a:xfrm>
            <a:off x="286870" y="819927"/>
            <a:ext cx="3930799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smtClean="0">
                <a:solidFill>
                  <a:srgbClr val="1F3864"/>
                </a:solidFill>
                <a:latin typeface="Open Sans"/>
                <a:ea typeface="Open Sans"/>
                <a:cs typeface="Open Sans"/>
                <a:sym typeface="Open Sans"/>
              </a:rPr>
              <a:t>Added 2D ROI above the point cloud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266394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1139</Words>
  <Application>Microsoft Office PowerPoint</Application>
  <PresentationFormat>Breitbild</PresentationFormat>
  <Paragraphs>371</Paragraphs>
  <Slides>40</Slides>
  <Notes>40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40</vt:i4>
      </vt:variant>
    </vt:vector>
  </HeadingPairs>
  <TitlesOfParts>
    <vt:vector size="44" baseType="lpstr">
      <vt:lpstr>Calibri</vt:lpstr>
      <vt:lpstr>Open Sans</vt:lpstr>
      <vt:lpstr>Arial</vt:lpstr>
      <vt:lpstr>Office Theme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Noor Khader</dc:creator>
  <cp:lastModifiedBy>Caner Ince</cp:lastModifiedBy>
  <cp:revision>10</cp:revision>
  <dcterms:created xsi:type="dcterms:W3CDTF">2022-09-22T12:15:33Z</dcterms:created>
  <dcterms:modified xsi:type="dcterms:W3CDTF">2022-10-02T08:19:50Z</dcterms:modified>
</cp:coreProperties>
</file>